
<file path=[Content_Types].xml><?xml version="1.0" encoding="utf-8"?>
<Types xmlns="http://schemas.openxmlformats.org/package/2006/content-types">
  <Default Extension="jpeg" ContentType="image/jpeg"/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6.jpg" ContentType="image/jpeg"/>
  <Override PartName="/ppt/media/image7.jpg" ContentType="image/jpeg"/>
  <Override PartName="/ppt/media/image8.jpg" ContentType="image/jpeg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58" r:id="rId5"/>
    <p:sldId id="260" r:id="rId6"/>
    <p:sldId id="268" r:id="rId7"/>
    <p:sldId id="271" r:id="rId8"/>
    <p:sldId id="274" r:id="rId9"/>
    <p:sldId id="275" r:id="rId10"/>
    <p:sldId id="265" r:id="rId11"/>
    <p:sldId id="276" r:id="rId12"/>
    <p:sldId id="277" r:id="rId13"/>
    <p:sldId id="269" r:id="rId14"/>
    <p:sldId id="279" r:id="rId15"/>
    <p:sldId id="280" r:id="rId16"/>
    <p:sldId id="270" r:id="rId17"/>
    <p:sldId id="262" r:id="rId18"/>
    <p:sldId id="263" r:id="rId19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074496-4314-4B87-906D-9CBAFDB004F7}" v="1" dt="2024-10-28T15:27:19.108"/>
    <p1510:client id="{9D3B07C9-1700-4314-840C-48A829615E93}" v="279" dt="2024-10-27T15:47:43.001"/>
    <p1510:client id="{BED2B1A3-BCCA-4EEF-9D2B-6E0CFA70668D}" v="7" dt="2024-10-27T15:31:12.240"/>
    <p1510:client id="{E792F1F6-C6D9-4F9C-887D-D35E222C2814}" v="711" dt="2024-10-27T16:40:57.388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1320" y="6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shitha Kandhari" userId="145d025a9fe07604" providerId="LiveId" clId="{8E074496-4314-4B87-906D-9CBAFDB004F7}"/>
    <pc:docChg chg="custSel modSld">
      <pc:chgData name="Rishitha Kandhari" userId="145d025a9fe07604" providerId="LiveId" clId="{8E074496-4314-4B87-906D-9CBAFDB004F7}" dt="2024-10-28T15:28:50.538" v="24" actId="20577"/>
      <pc:docMkLst>
        <pc:docMk/>
      </pc:docMkLst>
      <pc:sldChg chg="modSp mod">
        <pc:chgData name="Rishitha Kandhari" userId="145d025a9fe07604" providerId="LiveId" clId="{8E074496-4314-4B87-906D-9CBAFDB004F7}" dt="2024-10-28T15:28:50.538" v="24" actId="20577"/>
        <pc:sldMkLst>
          <pc:docMk/>
          <pc:sldMk cId="0" sldId="256"/>
        </pc:sldMkLst>
        <pc:spChg chg="mod">
          <ac:chgData name="Rishitha Kandhari" userId="145d025a9fe07604" providerId="LiveId" clId="{8E074496-4314-4B87-906D-9CBAFDB004F7}" dt="2024-10-28T15:28:50.538" v="24" actId="20577"/>
          <ac:spMkLst>
            <pc:docMk/>
            <pc:sldMk cId="0" sldId="256"/>
            <ac:spMk id="6" creationId="{00000000-0000-0000-0000-000000000000}"/>
          </ac:spMkLst>
        </pc:spChg>
      </pc:sldChg>
      <pc:sldChg chg="addSp delSp modSp mod">
        <pc:chgData name="Rishitha Kandhari" userId="145d025a9fe07604" providerId="LiveId" clId="{8E074496-4314-4B87-906D-9CBAFDB004F7}" dt="2024-10-28T15:27:25.872" v="3" actId="14100"/>
        <pc:sldMkLst>
          <pc:docMk/>
          <pc:sldMk cId="0" sldId="261"/>
        </pc:sldMkLst>
        <pc:picChg chg="del">
          <ac:chgData name="Rishitha Kandhari" userId="145d025a9fe07604" providerId="LiveId" clId="{8E074496-4314-4B87-906D-9CBAFDB004F7}" dt="2024-10-28T15:27:07.672" v="0" actId="21"/>
          <ac:picMkLst>
            <pc:docMk/>
            <pc:sldMk cId="0" sldId="261"/>
            <ac:picMk id="8" creationId="{1607B778-F35D-D9A1-1C2C-383E894AA714}"/>
          </ac:picMkLst>
        </pc:picChg>
        <pc:picChg chg="add mod">
          <ac:chgData name="Rishitha Kandhari" userId="145d025a9fe07604" providerId="LiveId" clId="{8E074496-4314-4B87-906D-9CBAFDB004F7}" dt="2024-10-28T15:27:25.872" v="3" actId="14100"/>
          <ac:picMkLst>
            <pc:docMk/>
            <pc:sldMk cId="0" sldId="261"/>
            <ac:picMk id="10" creationId="{65A872B0-462C-9C1C-D223-AE6878007D16}"/>
          </ac:picMkLst>
        </pc:picChg>
      </pc:sldChg>
      <pc:sldChg chg="modSp mod">
        <pc:chgData name="Rishitha Kandhari" userId="145d025a9fe07604" providerId="LiveId" clId="{8E074496-4314-4B87-906D-9CBAFDB004F7}" dt="2024-10-28T15:27:39.066" v="14" actId="20577"/>
        <pc:sldMkLst>
          <pc:docMk/>
          <pc:sldMk cId="1194410270" sldId="271"/>
        </pc:sldMkLst>
        <pc:spChg chg="mod">
          <ac:chgData name="Rishitha Kandhari" userId="145d025a9fe07604" providerId="LiveId" clId="{8E074496-4314-4B87-906D-9CBAFDB004F7}" dt="2024-10-28T15:27:39.066" v="14" actId="20577"/>
          <ac:spMkLst>
            <pc:docMk/>
            <pc:sldMk cId="1194410270" sldId="271"/>
            <ac:spMk id="7" creationId="{44286034-B100-6F64-869D-F89F2EA96B33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29T11:41:46.093"/>
    </inkml:context>
    <inkml:brush xml:id="br0">
      <inkml:brushProperty name="width" value="0.1" units="cm"/>
      <inkml:brushProperty name="height" value="0.1" units="cm"/>
      <inkml:brushProperty name="color" value="#E71224"/>
      <inkml:brushProperty name="ignorePressure" value="1"/>
    </inkml:brush>
  </inkml:definitions>
  <inkml:trace contextRef="#ctx0" brushRef="#br0">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9T11:44:35.307"/>
    </inkml:context>
    <inkml:brush xml:id="br0">
      <inkml:brushProperty name="width" value="0.1" units="cm"/>
      <inkml:brushProperty name="height" value="0.1" units="cm"/>
      <inkml:brushProperty name="color" value="#008C3A"/>
    </inkml:brush>
  </inkml:definitions>
  <inkml:trace contextRef="#ctx0" brushRef="#br0">0 279 24575,'14'13'0,"0"0"0,20 13 0,9 9 0,152 160 0,-63-59 0,-117-118 0,4 0 0,-19-18 0,0 0 0,0 0 0,0 0 0,0 0 0,1 0 0,-1 0 0,0 0 0,0 0 0,0 0 0,0 0 0,0 0 0,0 0 0,0 0 0,1 0 0,-1 0 0,0 0 0,0-1 0,0 1 0,0 0 0,0 0 0,0 0 0,0 0 0,0 0 0,0 0 0,0 0 0,0 0 0,1 0 0,-1 0 0,0 0 0,0-1 0,0 1 0,0 0 0,0 0 0,0 0 0,0 0 0,0 0 0,0 0 0,0 0 0,0 0 0,0-1 0,0 1 0,0 0 0,0 0 0,0 0 0,0 0 0,0 0 0,0 0 0,0 0 0,0-1 0,0 1 0,0 0 0,0 0 0,0 0 0,-1 0 0,-3-19 0,-1 6 0,-1 1 0,-1-1 0,-10-15 0,-8-16 0,17 27 0,-1 0 0,0 1 0,-1 0 0,-1 1 0,0 0 0,-1 1 0,-1 0 0,0 1 0,-23-18 0,30 28 0,-1 0 0,1 0 0,-1 0 0,0 0 0,0 1 0,-10-1 0,10 1 0,-1 0 0,1 0 0,-1-1 0,-10-4 0,16 5 0,0 1 0,-1-1 0,1 0 0,0 1 0,0-1 0,0 0 0,0 0 0,0 0 0,1-1 0,-1 1 0,0 0 0,1-1 0,0 1 0,0-1 0,0 1 0,-2-6 0,2 3 0,0 0 0,0-1 0,0 1 0,0 0 0,1-1 0,0 1 0,0-1 0,1 1 0,-1-1 0,1 1 0,0 0 0,1-1 0,-1 1 0,5-9 0,-2 7 0,0-1 0,1 1 0,-1 0 0,2 0 0,-1 1 0,1 0 0,0-1 0,12-8 0,-4 5 0,1 1 0,0 0 0,0 1 0,0 0 0,1 1 0,1 1 0,-1 1 0,34-7 0,0 7 0,-37 5 0,0-1 0,-1-1 0,1 0 0,-1 0 0,0-2 0,0 1 0,14-7 0,-13 4 0,-1 1 0,20-4 0,-20 6 0,-1-1 0,0 0 0,19-9 0,56-26-1365,-70 30-5461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29T11:41:46.093"/>
    </inkml:context>
    <inkml:brush xml:id="br0">
      <inkml:brushProperty name="width" value="0.1" units="cm"/>
      <inkml:brushProperty name="height" value="0.1" units="cm"/>
      <inkml:brushProperty name="color" value="#E71224"/>
      <inkml:brushProperty name="ignorePressure" value="1"/>
    </inkml:brush>
  </inkml:definitions>
  <inkml:trace contextRef="#ctx0" brushRef="#br0">1 0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29T11:41:46.093"/>
    </inkml:context>
    <inkml:brush xml:id="br0">
      <inkml:brushProperty name="width" value="0.1" units="cm"/>
      <inkml:brushProperty name="height" value="0.1" units="cm"/>
      <inkml:brushProperty name="color" value="#E71224"/>
      <inkml:brushProperty name="ignorePressure" value="1"/>
    </inkml:brush>
  </inkml:definitions>
  <inkml:trace contextRef="#ctx0" brushRef="#br0">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29T11:40:50.807"/>
    </inkml:context>
    <inkml:brush xml:id="br0">
      <inkml:brushProperty name="width" value="0.1" units="cm"/>
      <inkml:brushProperty name="height" value="0.1" units="cm"/>
      <inkml:brushProperty name="color" value="#E71224"/>
      <inkml:brushProperty name="ignorePressure" value="1"/>
    </inkml:brush>
  </inkml:definitions>
  <inkml:trace contextRef="#ctx0" brushRef="#br0">1 0,'91'121,"29"39,49 65,3348 4442,-3506-4653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29T11:41:43.287"/>
    </inkml:context>
    <inkml:brush xml:id="br0">
      <inkml:brushProperty name="width" value="0.1" units="cm"/>
      <inkml:brushProperty name="height" value="0.1" units="cm"/>
      <inkml:brushProperty name="color" value="#E71224"/>
      <inkml:brushProperty name="ignorePressure" value="1"/>
    </inkml:brush>
  </inkml:definitions>
  <inkml:trace contextRef="#ctx0" brushRef="#br0">5038 0,'-5023'3019,"5009"-3011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29T11:41:46.093"/>
    </inkml:context>
    <inkml:brush xml:id="br0">
      <inkml:brushProperty name="width" value="0.1" units="cm"/>
      <inkml:brushProperty name="height" value="0.1" units="cm"/>
      <inkml:brushProperty name="color" value="#E71224"/>
      <inkml:brushProperty name="ignorePressure" value="1"/>
    </inkml:brush>
  </inkml:definitions>
  <inkml:trace contextRef="#ctx0" brushRef="#br0">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9T11:42:54.73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1 640 24575,'32'1'0,"1"2"0,-1 1 0,44 12 0,-37-8 0,216 57 0,122 22 0,-289-81 0,-45-5 0,-34 0 0,-1 1 0,1 0 0,-1 1 0,1-1 0,-1 1 0,8 5 0,14 4 0,183 68 0,-200-73 0,1 1 0,-1 1 0,0 0 0,15 14 0,24 17 0,-52-40 0,1 0 0,-1 1 0,1-1 0,-1 1 0,1-1 0,0 0 0,-1 1 0,1-1 0,0 0 0,-1 0 0,1 0 0,0 1 0,0-1 0,-1 0 0,1 0 0,0 0 0,-1 0 0,1 0 0,0 0 0,-1 0 0,1-1 0,0 1 0,0 0 0,-1 0 0,1 0 0,0-1 0,0 0 0,0 0 0,0 0 0,0 0 0,-1 0 0,1 0 0,0 0 0,-1 0 0,1 0 0,-1 0 0,1 0 0,-1 0 0,0 0 0,1 0 0,-1-2 0,1-7 0,0 0 0,-1 1 0,0-13 0,-1 14 0,1-26 0,-2 0 0,-2 0 0,-10-43 0,8 40 0,1 0 0,2-1 0,2 1 0,3-47 0,0 11 0,-1-385-1365,-1 435-5461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9T11:42:57.954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562 0 24575,'-7'22'0,"-16"31"0,5-14 0,-171 372-1322,-39 89-103,132-311 2549,114-226 499,-2 14-1623,-12 16 0,0 1 0,0 0 0,1 0 0,0 1 0,0 0 0,0-1 0,0 2 0,10-8 0,-3 4 0,-1 1 0,1 1 0,0 0 0,0 0 0,1 1 0,-1 0 0,1 2 0,0-1 0,0 1 0,24-1 0,85-9 0,20 1 0,-96 11 0,0 3 0,1 1 0,-2 3 0,1 1 0,74 23 0,-84-19 0,0-2 0,0-2 0,41 3 0,-55-6-1365,-5 1-5461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9T11:44:26.946"/>
    </inkml:context>
    <inkml:brush xml:id="br0">
      <inkml:brushProperty name="width" value="0.1" units="cm"/>
      <inkml:brushProperty name="height" value="0.1" units="cm"/>
      <inkml:brushProperty name="color" value="#008C3A"/>
    </inkml:brush>
  </inkml:definitions>
  <inkml:trace contextRef="#ctx0" brushRef="#br0">0 1846 24575,'2'-42'0,"1"1"0,2 0 0,11-42 0,40-118 0,-33 125 0,4 1 0,3 2 0,47-85 0,-37 97 0,4 1 0,58-61 0,-60 72 0,62-68 0,88-110 0,-168 195 0,2 2 0,1 0 0,1 1 0,50-39 0,-65 59 0,13-11 0,1 1 0,0 2 0,2 0 0,31-12 0,6 3 0,67-23 0,-112 43 0,1 0 0,0 2 0,0 1 0,33-1 0,96-6 0,-35 0 0,166 7 0,-182 4 0,-85-1 0,0 0 0,-1 2 0,1-1 0,-1 2 0,1 0 0,-1 1 0,0 0 0,0 1 0,-1 1 0,1 0 0,-1 1 0,22 14 0,162 99 0,-77-51 0,-110-62 0,-1 0 0,0 0 0,-1 1 0,0 1 0,0-1 0,0 1 0,-1 0 0,-1 1 0,1 0 0,-2 0 0,9 19 0,-8-16 49,0-2-285,0 1 0,-1 0 1,0 0-1,-1 0 1,5 25-1,-7-16-6590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9T11:44:28.976"/>
    </inkml:context>
    <inkml:brush xml:id="br0">
      <inkml:brushProperty name="width" value="0.1" units="cm"/>
      <inkml:brushProperty name="height" value="0.1" units="cm"/>
      <inkml:brushProperty name="color" value="#008C3A"/>
    </inkml:brush>
  </inkml:definitions>
  <inkml:trace contextRef="#ctx0" brushRef="#br0">1 454 24575,'24'2'0,"1"0"0,0 1 0,44 13 0,-27-6 0,110 30 0,43 8 0,-158-41 0,0-2 0,1-1 0,50-2 0,-76-2 0,-5 0 0,0 0 0,1-1 0,-1 0 0,0 0 0,10-3 0,-16 4 0,1-1 0,-1 0 0,0 1 0,1-1 0,-1 0 0,0 1 0,0-1 0,0 0 0,1 0 0,-1 0 0,0 0 0,0 0 0,0 0 0,-1-1 0,1 1 0,0 0 0,0 0 0,-1-1 0,1 1 0,0 0 0,-1-1 0,1 1 0,-1 0 0,0-1 0,0 1 0,1-1 0,-1 1 0,0-1 0,0 1 0,0-1 0,0 1 0,-1-3 0,-1-3 0,0-1 0,-1 1 0,1-1 0,-1 1 0,-1 0 0,1 1 0,-7-9 0,-10-21 0,-100-263 0,114 283 170,-16-28-1,15 32-595,1-1 0,0 0 0,-5-15 0,6 9-6400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29T11:44:32.195"/>
    </inkml:context>
    <inkml:brush xml:id="br0">
      <inkml:brushProperty name="width" value="0.1" units="cm"/>
      <inkml:brushProperty name="height" value="0.1" units="cm"/>
      <inkml:brushProperty name="color" value="#008C3A"/>
    </inkml:brush>
  </inkml:definitions>
  <inkml:trace contextRef="#ctx0" brushRef="#br0">1388 2142 24575,'41'-492'-179,"-34"432"-38,35-254-1688,22-188 2229,-61 478-298,-1 4-44,0 1-1,-2-22 1,0 35 45,0 0 1,-1 1-1,0-1 0,-1 0 1,1 1-1,-1-1 0,0 1 1,0 0-1,-1-1 1,1 1-1,-6-6 0,-36-56 536,-48-94 0,-27-42-11,113 195-552,0 0 0,-1 0 0,0 1 0,-1 0 0,1 1 0,-1-1 0,-1 2 0,1-1 0,-13-5 0,-11-4 0,-47-14 0,1 0 0,66 24 0,1 1 0,-1 1 0,1 0 0,-1 1 0,0 0 0,-13 0 0,-75 3 0,45 1 0,-666-2-1365,699 0-5461</inkml:trace>
</inkml:ink>
</file>

<file path=ppt/media/image1.jpg>
</file>

<file path=ppt/media/image10.png>
</file>

<file path=ppt/media/image11.png>
</file>

<file path=ppt/media/image12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eg>
</file>

<file path=ppt/media/image5.jpeg>
</file>

<file path=ppt/media/image6.jpg>
</file>

<file path=ppt/media/image7.jp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AD2455-3BD6-476D-BF0E-3FA7030E0197}" type="datetimeFigureOut">
              <a:rPr lang="en-IN" smtClean="0"/>
              <a:t>27-01-2025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EFF4F-06E2-4399-AEB8-8C30E202D8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7755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CEFF4F-06E2-4399-AEB8-8C30E202D8E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618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9143999" cy="685799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600450" y="571118"/>
            <a:ext cx="1943099" cy="518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4645" y="1462087"/>
            <a:ext cx="8474709" cy="24707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31457" y="6448742"/>
            <a:ext cx="3430904" cy="184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1/27/2025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hyperlink" Target="http://www.bvrithyderabad.edu.in/" TargetMode="Externa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7" Type="http://schemas.openxmlformats.org/officeDocument/2006/relationships/image" Target="../media/image1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customXml" Target="../ink/ink1.xml"/><Relationship Id="rId4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15.png"/><Relationship Id="rId18" Type="http://schemas.openxmlformats.org/officeDocument/2006/relationships/customXml" Target="../ink/ink8.xml"/><Relationship Id="rId3" Type="http://schemas.openxmlformats.org/officeDocument/2006/relationships/hyperlink" Target="http://www.bvrithyderabad.edu.in/" TargetMode="External"/><Relationship Id="rId21" Type="http://schemas.openxmlformats.org/officeDocument/2006/relationships/image" Target="../media/image19.png"/><Relationship Id="rId7" Type="http://schemas.openxmlformats.org/officeDocument/2006/relationships/image" Target="../media/image12.png"/><Relationship Id="rId12" Type="http://schemas.openxmlformats.org/officeDocument/2006/relationships/customXml" Target="../ink/ink5.xml"/><Relationship Id="rId17" Type="http://schemas.openxmlformats.org/officeDocument/2006/relationships/image" Target="../media/image17.png"/><Relationship Id="rId2" Type="http://schemas.openxmlformats.org/officeDocument/2006/relationships/image" Target="../media/image3.jpg"/><Relationship Id="rId16" Type="http://schemas.openxmlformats.org/officeDocument/2006/relationships/customXml" Target="../ink/ink7.xml"/><Relationship Id="rId20" Type="http://schemas.openxmlformats.org/officeDocument/2006/relationships/customXml" Target="../ink/ink9.xml"/><Relationship Id="rId1" Type="http://schemas.openxmlformats.org/officeDocument/2006/relationships/slideLayout" Target="../slideLayouts/slideLayout4.xml"/><Relationship Id="rId6" Type="http://schemas.openxmlformats.org/officeDocument/2006/relationships/customXml" Target="../ink/ink2.xml"/><Relationship Id="rId11" Type="http://schemas.openxmlformats.org/officeDocument/2006/relationships/image" Target="../media/image14.png"/><Relationship Id="rId5" Type="http://schemas.openxmlformats.org/officeDocument/2006/relationships/image" Target="../media/image12.jpeg"/><Relationship Id="rId15" Type="http://schemas.openxmlformats.org/officeDocument/2006/relationships/image" Target="../media/image16.png"/><Relationship Id="rId23" Type="http://schemas.openxmlformats.org/officeDocument/2006/relationships/image" Target="../media/image20.png"/><Relationship Id="rId10" Type="http://schemas.openxmlformats.org/officeDocument/2006/relationships/customXml" Target="../ink/ink4.xml"/><Relationship Id="rId19" Type="http://schemas.openxmlformats.org/officeDocument/2006/relationships/image" Target="../media/image18.png"/><Relationship Id="rId4" Type="http://schemas.openxmlformats.org/officeDocument/2006/relationships/image" Target="../media/image4.jpeg"/><Relationship Id="rId9" Type="http://schemas.openxmlformats.org/officeDocument/2006/relationships/image" Target="../media/image13.png"/><Relationship Id="rId14" Type="http://schemas.openxmlformats.org/officeDocument/2006/relationships/customXml" Target="../ink/ink6.xml"/><Relationship Id="rId22" Type="http://schemas.openxmlformats.org/officeDocument/2006/relationships/customXml" Target="../ink/ink1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Layout" Target="../slideLayouts/slideLayout4.xml"/><Relationship Id="rId7" Type="http://schemas.openxmlformats.org/officeDocument/2006/relationships/customXml" Target="../ink/ink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jpeg"/><Relationship Id="rId5" Type="http://schemas.openxmlformats.org/officeDocument/2006/relationships/hyperlink" Target="http://www.bvrithyderabad.edu.in/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Layout" Target="../slideLayouts/slideLayout4.xml"/><Relationship Id="rId7" Type="http://schemas.openxmlformats.org/officeDocument/2006/relationships/customXml" Target="../ink/ink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jpeg"/><Relationship Id="rId5" Type="http://schemas.openxmlformats.org/officeDocument/2006/relationships/hyperlink" Target="http://www.bvrithyderabad.edu.in/" TargetMode="External"/><Relationship Id="rId4" Type="http://schemas.openxmlformats.org/officeDocument/2006/relationships/image" Target="../media/image3.jpg"/><Relationship Id="rId9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hyperlink" Target="http://www.bvrithyderabad.edu.in/" TargetMode="External"/><Relationship Id="rId7" Type="http://schemas.openxmlformats.org/officeDocument/2006/relationships/image" Target="../media/image7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electronics-lab.com/arduino-unveils-first-fpga-board-mkr-vidor-4000-updated-uno-wifi-board/arduino-uno-wifi-rev-2/" TargetMode="External"/><Relationship Id="rId5" Type="http://schemas.openxmlformats.org/officeDocument/2006/relationships/image" Target="../media/image6.jpg"/><Relationship Id="rId4" Type="http://schemas.openxmlformats.org/officeDocument/2006/relationships/image" Target="../media/image4.jpeg"/><Relationship Id="rId9" Type="http://schemas.openxmlformats.org/officeDocument/2006/relationships/hyperlink" Target="https://fabacademy.org/2020/labs/uae/students/waleed-alhamdi/assignments/week2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vrithyderabad.edu.in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067799" cy="6857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530729" y="221615"/>
            <a:ext cx="4555490" cy="7550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R="456565" algn="ctr">
              <a:lnSpc>
                <a:spcPts val="2865"/>
              </a:lnSpc>
              <a:spcBef>
                <a:spcPts val="105"/>
              </a:spcBef>
            </a:pPr>
            <a:r>
              <a:rPr sz="2400" spc="-5"/>
              <a:t>BVRIT</a:t>
            </a:r>
            <a:r>
              <a:rPr sz="2400"/>
              <a:t> </a:t>
            </a:r>
            <a:r>
              <a:rPr sz="2400" spc="-5"/>
              <a:t>HYDERABAD</a:t>
            </a:r>
            <a:endParaRPr sz="2400"/>
          </a:p>
          <a:p>
            <a:pPr marL="12700">
              <a:lnSpc>
                <a:spcPts val="2865"/>
              </a:lnSpc>
            </a:pPr>
            <a:r>
              <a:rPr sz="2400"/>
              <a:t>College</a:t>
            </a:r>
            <a:r>
              <a:rPr sz="2400" spc="-25"/>
              <a:t> </a:t>
            </a:r>
            <a:r>
              <a:rPr sz="2400"/>
              <a:t>of</a:t>
            </a:r>
            <a:r>
              <a:rPr sz="2400" spc="15"/>
              <a:t> </a:t>
            </a:r>
            <a:r>
              <a:rPr sz="2400" spc="-5"/>
              <a:t>Engineering </a:t>
            </a:r>
            <a:r>
              <a:rPr sz="2400" spc="5"/>
              <a:t>for</a:t>
            </a:r>
            <a:r>
              <a:rPr sz="2400" spc="-25"/>
              <a:t> </a:t>
            </a:r>
            <a:r>
              <a:rPr sz="2400"/>
              <a:t>Women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779016" y="1065530"/>
            <a:ext cx="6092190" cy="15856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R="170180" algn="ctr">
              <a:lnSpc>
                <a:spcPct val="100000"/>
              </a:lnSpc>
              <a:spcBef>
                <a:spcPts val="105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99060" algn="ctr">
              <a:lnSpc>
                <a:spcPct val="100000"/>
              </a:lnSpc>
              <a:spcBef>
                <a:spcPts val="125"/>
              </a:spcBef>
            </a:pPr>
            <a:r>
              <a:rPr sz="2400" spc="-10" dirty="0">
                <a:latin typeface="Times New Roman"/>
                <a:cs typeface="Times New Roman"/>
              </a:rPr>
              <a:t>Electronics</a:t>
            </a:r>
            <a:r>
              <a:rPr sz="2400" spc="30" dirty="0">
                <a:latin typeface="Times New Roman"/>
                <a:cs typeface="Times New Roman"/>
              </a:rPr>
              <a:t> </a:t>
            </a:r>
            <a:r>
              <a:rPr sz="2400" spc="-10" dirty="0">
                <a:latin typeface="Times New Roman"/>
                <a:cs typeface="Times New Roman"/>
              </a:rPr>
              <a:t>and</a:t>
            </a:r>
            <a:r>
              <a:rPr sz="2400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Communication</a:t>
            </a:r>
            <a:r>
              <a:rPr sz="2400" spc="15" dirty="0">
                <a:latin typeface="Times New Roman"/>
                <a:cs typeface="Times New Roman"/>
              </a:rPr>
              <a:t> </a:t>
            </a:r>
            <a:r>
              <a:rPr sz="2400" spc="-5" dirty="0">
                <a:latin typeface="Times New Roman"/>
                <a:cs typeface="Times New Roman"/>
              </a:rPr>
              <a:t>Engineering</a:t>
            </a:r>
            <a:endParaRPr lang="en-IN" sz="2400" spc="-5" dirty="0">
              <a:latin typeface="Times New Roman"/>
              <a:cs typeface="Times New Roman"/>
            </a:endParaRPr>
          </a:p>
          <a:p>
            <a:pPr marL="99060" algn="ctr">
              <a:lnSpc>
                <a:spcPct val="100000"/>
              </a:lnSpc>
              <a:spcBef>
                <a:spcPts val="125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12700" algn="ctr">
              <a:lnSpc>
                <a:spcPct val="100000"/>
              </a:lnSpc>
              <a:spcBef>
                <a:spcPts val="920"/>
              </a:spcBef>
            </a:pPr>
            <a:r>
              <a:rPr lang="en-US" sz="2100" b="1" dirty="0">
                <a:latin typeface="Arial"/>
                <a:cs typeface="Arial"/>
              </a:rPr>
              <a:t>Self-Stabilizing Spoon for Parkinson's Sufferers</a:t>
            </a:r>
            <a:endParaRPr sz="2100" b="1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572881" y="6122034"/>
            <a:ext cx="140335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>
                <a:latin typeface="Times New Roman"/>
                <a:cs typeface="Times New Roman"/>
              </a:rPr>
              <a:t>1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967988" y="3091497"/>
            <a:ext cx="3555360" cy="1152623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800"/>
              </a:lnSpc>
              <a:spcBef>
                <a:spcPts val="85"/>
              </a:spcBef>
            </a:pPr>
            <a:r>
              <a:rPr lang="en-US" spc="5" dirty="0">
                <a:latin typeface="Times New Roman"/>
                <a:cs typeface="Times New Roman"/>
              </a:rPr>
              <a:t>K. Rishitha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lang="en-US" sz="1800" spc="-40" dirty="0">
                <a:latin typeface="Times New Roman"/>
                <a:cs typeface="Times New Roman"/>
              </a:rPr>
              <a:t>            :   21WH1A0481</a:t>
            </a:r>
            <a:endParaRPr lang="en-US" spc="-5" dirty="0">
              <a:latin typeface="Times New Roman"/>
              <a:cs typeface="Times New Roman"/>
            </a:endParaRPr>
          </a:p>
          <a:p>
            <a:pPr marL="12700" marR="5080">
              <a:lnSpc>
                <a:spcPct val="100800"/>
              </a:lnSpc>
              <a:spcBef>
                <a:spcPts val="85"/>
              </a:spcBef>
            </a:pPr>
            <a:r>
              <a:rPr lang="en-IN" sz="1800" spc="-5" dirty="0">
                <a:latin typeface="Times New Roman"/>
                <a:cs typeface="Times New Roman"/>
              </a:rPr>
              <a:t>M. Lakshmi Priya  : </a:t>
            </a:r>
            <a:r>
              <a:rPr lang="en-IN" spc="-5" dirty="0">
                <a:latin typeface="Times New Roman"/>
                <a:cs typeface="Times New Roman"/>
              </a:rPr>
              <a:t> </a:t>
            </a:r>
            <a:r>
              <a:rPr lang="en-IN" sz="1800" spc="-5" dirty="0">
                <a:latin typeface="Times New Roman"/>
                <a:cs typeface="Times New Roman"/>
              </a:rPr>
              <a:t>21WH1A04A1</a:t>
            </a:r>
            <a:endParaRPr lang="en-US" sz="1800" spc="-15" dirty="0">
              <a:latin typeface="Times New Roman"/>
              <a:cs typeface="Times New Roman"/>
            </a:endParaRPr>
          </a:p>
          <a:p>
            <a:pPr marL="12700" marR="5080">
              <a:lnSpc>
                <a:spcPct val="100800"/>
              </a:lnSpc>
              <a:spcBef>
                <a:spcPts val="85"/>
              </a:spcBef>
            </a:pPr>
            <a:r>
              <a:rPr lang="en-US" spc="-10" dirty="0">
                <a:latin typeface="Times New Roman"/>
                <a:cs typeface="Times New Roman"/>
              </a:rPr>
              <a:t>D. Yashaswi           :  21WH1A04B3</a:t>
            </a:r>
          </a:p>
          <a:p>
            <a:pPr marL="12700" marR="5080">
              <a:lnSpc>
                <a:spcPct val="100800"/>
              </a:lnSpc>
              <a:spcBef>
                <a:spcPts val="85"/>
              </a:spcBef>
            </a:pPr>
            <a:r>
              <a:rPr lang="en-US" sz="1800" dirty="0">
                <a:latin typeface="Times New Roman"/>
                <a:cs typeface="Times New Roman"/>
              </a:rPr>
              <a:t>N. Manasa             :  21WH1A04B6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739" y="6056629"/>
            <a:ext cx="106934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latin typeface="Times New Roman"/>
                <a:cs typeface="Times New Roman"/>
              </a:rPr>
              <a:t>Date:</a:t>
            </a:r>
            <a:r>
              <a:rPr lang="en-IN" sz="1200" spc="-5" dirty="0">
                <a:latin typeface="Times New Roman"/>
                <a:cs typeface="Times New Roman"/>
              </a:rPr>
              <a:t>30</a:t>
            </a:r>
            <a:r>
              <a:rPr sz="1200" spc="-5" dirty="0">
                <a:latin typeface="Times New Roman"/>
                <a:cs typeface="Times New Roman"/>
              </a:rPr>
              <a:t>-1</a:t>
            </a:r>
            <a:r>
              <a:rPr lang="en-IN" sz="1200" spc="-5" dirty="0">
                <a:latin typeface="Times New Roman"/>
                <a:cs typeface="Times New Roman"/>
              </a:rPr>
              <a:t>2</a:t>
            </a:r>
            <a:r>
              <a:rPr sz="1200" spc="-5" dirty="0">
                <a:latin typeface="Times New Roman"/>
                <a:cs typeface="Times New Roman"/>
              </a:rPr>
              <a:t>-2024</a:t>
            </a:r>
            <a:endParaRPr sz="1200" dirty="0">
              <a:latin typeface="Times New Roman"/>
              <a:cs typeface="Times New Roman"/>
            </a:endParaRPr>
          </a:p>
        </p:txBody>
      </p:sp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19075" y="142874"/>
            <a:ext cx="1066799" cy="1322151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4773040" y="2791777"/>
            <a:ext cx="243204" cy="243204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00" spc="35">
                <a:latin typeface="Times New Roman"/>
                <a:cs typeface="Times New Roman"/>
              </a:rPr>
              <a:t>By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770116" y="6439802"/>
            <a:ext cx="1632585" cy="17399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50"/>
              </a:lnSpc>
            </a:pPr>
            <a:r>
              <a:rPr sz="1050" b="1" spc="-5">
                <a:solidFill>
                  <a:srgbClr val="585858"/>
                </a:solidFill>
                <a:latin typeface="Times New Roman"/>
                <a:cs typeface="Times New Roman"/>
                <a:hlinkClick r:id="rId5"/>
              </a:rPr>
              <a:t>www.bvrithyderabad.edu.in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31457" y="6448459"/>
            <a:ext cx="3430270" cy="184150"/>
          </a:xfrm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100" b="1" spc="5">
                <a:solidFill>
                  <a:srgbClr val="FFFFFF"/>
                </a:solidFill>
                <a:latin typeface="Times New Roman"/>
                <a:cs typeface="Times New Roman"/>
              </a:rPr>
              <a:t>BVRIT</a:t>
            </a:r>
            <a:r>
              <a:rPr sz="1100" b="1" spc="-5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100" b="1" spc="5">
                <a:solidFill>
                  <a:srgbClr val="FFFFFF"/>
                </a:solidFill>
                <a:latin typeface="Times New Roman"/>
                <a:cs typeface="Times New Roman"/>
              </a:rPr>
              <a:t>HYDERABAD</a:t>
            </a:r>
            <a:r>
              <a:rPr sz="1100" b="1" spc="-2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100">
                <a:solidFill>
                  <a:srgbClr val="FFFFFF"/>
                </a:solidFill>
                <a:latin typeface="Times New Roman"/>
                <a:cs typeface="Times New Roman"/>
              </a:rPr>
              <a:t>College</a:t>
            </a:r>
            <a:r>
              <a:rPr sz="1100" spc="-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100" spc="25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1100" spc="-4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100" spc="-5">
                <a:solidFill>
                  <a:srgbClr val="FFFFFF"/>
                </a:solidFill>
                <a:latin typeface="Times New Roman"/>
                <a:cs typeface="Times New Roman"/>
              </a:rPr>
              <a:t>Engineering</a:t>
            </a:r>
            <a:r>
              <a:rPr sz="1100" spc="-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100" spc="-5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sz="1100" spc="3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100">
                <a:solidFill>
                  <a:srgbClr val="FFFFFF"/>
                </a:solidFill>
                <a:latin typeface="Times New Roman"/>
                <a:cs typeface="Times New Roman"/>
              </a:rPr>
              <a:t>Women</a:t>
            </a:r>
            <a:endParaRPr sz="11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065782" y="4466209"/>
            <a:ext cx="3806357" cy="6076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16305">
              <a:lnSpc>
                <a:spcPct val="100000"/>
              </a:lnSpc>
              <a:spcBef>
                <a:spcPts val="1635"/>
              </a:spcBef>
            </a:pPr>
            <a:r>
              <a:rPr sz="1400" spc="5" dirty="0">
                <a:latin typeface="Times New Roman"/>
                <a:cs typeface="Times New Roman"/>
              </a:rPr>
              <a:t>Under</a:t>
            </a:r>
            <a:r>
              <a:rPr sz="1400" spc="-85" dirty="0">
                <a:latin typeface="Times New Roman"/>
                <a:cs typeface="Times New Roman"/>
              </a:rPr>
              <a:t> </a:t>
            </a:r>
            <a:r>
              <a:rPr sz="1400" spc="10" dirty="0">
                <a:latin typeface="Times New Roman"/>
                <a:cs typeface="Times New Roman"/>
              </a:rPr>
              <a:t>the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Guidance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spc="25" dirty="0">
                <a:latin typeface="Times New Roman"/>
                <a:cs typeface="Times New Roman"/>
              </a:rPr>
              <a:t>of</a:t>
            </a:r>
            <a:endParaRPr sz="1400" dirty="0">
              <a:latin typeface="Times New Roman"/>
              <a:cs typeface="Times New Roman"/>
            </a:endParaRPr>
          </a:p>
          <a:p>
            <a:pPr marL="981710" marR="770890" indent="-114300">
              <a:lnSpc>
                <a:spcPct val="100800"/>
              </a:lnSpc>
              <a:spcBef>
                <a:spcPts val="850"/>
              </a:spcBef>
            </a:pPr>
            <a:r>
              <a:rPr lang="en-US" spc="-10" dirty="0">
                <a:latin typeface="Times New Roman"/>
                <a:cs typeface="Times New Roman"/>
              </a:rPr>
              <a:t>Dr. M. </a:t>
            </a:r>
            <a:r>
              <a:rPr lang="en-US" spc="-10" dirty="0" err="1">
                <a:latin typeface="Times New Roman"/>
                <a:cs typeface="Times New Roman"/>
              </a:rPr>
              <a:t>Ranjeeth</a:t>
            </a:r>
            <a:r>
              <a:rPr lang="en-US" spc="-10" dirty="0">
                <a:latin typeface="Times New Roman"/>
                <a:cs typeface="Times New Roman"/>
              </a:rPr>
              <a:t> Kumar</a:t>
            </a:r>
            <a:r>
              <a:rPr sz="1800" spc="-440" dirty="0">
                <a:latin typeface="Times New Roman"/>
                <a:cs typeface="Times New Roman"/>
              </a:rPr>
              <a:t> </a:t>
            </a:r>
            <a:endParaRPr sz="1800" dirty="0">
              <a:latin typeface="Times New Roman"/>
              <a:cs typeface="Times New Roman"/>
            </a:endParaRPr>
          </a:p>
        </p:txBody>
      </p:sp>
      <p:pic>
        <p:nvPicPr>
          <p:cNvPr id="7" name="object 7">
            <a:extLst>
              <a:ext uri="{FF2B5EF4-FFF2-40B4-BE49-F238E27FC236}">
                <a16:creationId xmlns:a16="http://schemas.microsoft.com/office/drawing/2014/main" id="{D7471F77-BE1E-09C9-7F6F-CA94DCCBA6BF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79970" y="462675"/>
            <a:ext cx="3679335" cy="1493999"/>
          </a:xfrm>
          <a:prstGeom prst="rect">
            <a:avLst/>
          </a:prstGeom>
        </p:spPr>
        <p:txBody>
          <a:bodyPr vert="horz" wrap="square" lIns="0" tIns="16510" rIns="0" bIns="0" rtlCol="0" anchor="t">
            <a:spAutoFit/>
          </a:bodyPr>
          <a:lstStyle/>
          <a:p>
            <a:pPr marL="12700">
              <a:spcBef>
                <a:spcPts val="130"/>
              </a:spcBef>
            </a:pPr>
            <a:r>
              <a:rPr lang="en-US" spc="-20" dirty="0">
                <a:latin typeface="Arial MT"/>
              </a:rPr>
              <a:t>Working Principle</a:t>
            </a:r>
            <a:br>
              <a:rPr lang="en-US" spc="-20" dirty="0"/>
            </a:br>
            <a:br>
              <a:rPr lang="en-US" spc="-20" dirty="0"/>
            </a:br>
            <a:endParaRPr lang="en-US" spc="-20"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075" y="142875"/>
            <a:ext cx="1143000" cy="1066800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1CB3A8-CAB8-82B2-EB77-49FFE6CE95AE}"/>
              </a:ext>
            </a:extLst>
          </p:cNvPr>
          <p:cNvSpPr txBox="1"/>
          <p:nvPr/>
        </p:nvSpPr>
        <p:spPr>
          <a:xfrm>
            <a:off x="603316" y="1574276"/>
            <a:ext cx="7961454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2700">
              <a:lnSpc>
                <a:spcPct val="100000"/>
              </a:lnSpc>
              <a:tabLst>
                <a:tab pos="521334" algn="l"/>
                <a:tab pos="521970" algn="l"/>
              </a:tabLst>
            </a:pPr>
            <a:r>
              <a:rPr lang="en-US" sz="1800" spc="-25" dirty="0">
                <a:latin typeface="Calibri"/>
                <a:cs typeface="Calibri"/>
              </a:rPr>
              <a:t>-</a:t>
            </a:r>
            <a:r>
              <a:rPr lang="en-US" sz="1800" b="1" spc="-25" dirty="0">
                <a:latin typeface="Calibri"/>
                <a:cs typeface="Calibri"/>
              </a:rPr>
              <a:t>Tremor Detection: </a:t>
            </a:r>
            <a:r>
              <a:rPr lang="en-US" sz="1800" spc="-25" dirty="0">
                <a:latin typeface="Calibri"/>
                <a:cs typeface="Calibri"/>
              </a:rPr>
              <a:t>The IMU’s gyroscope and accelerometer work together to sense the orientation and movement of the spoon. The accelerometer detects linear movement (tilt) on the x, y, and z axes, while the gyroscope measures rotational movement, including roll, pitch, and yaw.</a:t>
            </a:r>
          </a:p>
          <a:p>
            <a:pPr marL="12700">
              <a:lnSpc>
                <a:spcPct val="100000"/>
              </a:lnSpc>
              <a:tabLst>
                <a:tab pos="521334" algn="l"/>
                <a:tab pos="521970" algn="l"/>
              </a:tabLst>
            </a:pPr>
            <a:endParaRPr lang="en-US" sz="1800" spc="-25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tabLst>
                <a:tab pos="521334" algn="l"/>
                <a:tab pos="521970" algn="l"/>
              </a:tabLst>
            </a:pPr>
            <a:r>
              <a:rPr lang="en-US" sz="1800" spc="-25" dirty="0">
                <a:latin typeface="Calibri"/>
                <a:cs typeface="Calibri"/>
              </a:rPr>
              <a:t>-</a:t>
            </a:r>
            <a:r>
              <a:rPr lang="en-US" sz="1800" b="1" spc="-25" dirty="0">
                <a:latin typeface="Calibri"/>
                <a:cs typeface="Calibri"/>
              </a:rPr>
              <a:t>Signal Processing: </a:t>
            </a:r>
            <a:r>
              <a:rPr lang="en-US" sz="1800" spc="-25" dirty="0">
                <a:latin typeface="Calibri"/>
                <a:cs typeface="Calibri"/>
              </a:rPr>
              <a:t>The Arduino Uno microcontroller continuously receives data from the IMU, analyzing </a:t>
            </a:r>
            <a:r>
              <a:rPr lang="en-US" sz="1800" spc="-25" dirty="0">
                <a:latin typeface="Arial MT"/>
                <a:cs typeface="Calibri"/>
              </a:rPr>
              <a:t>it to detect involuntary hand tremors. The microcontroller processes </a:t>
            </a:r>
            <a:r>
              <a:rPr lang="en-US" sz="1800" spc="-25" dirty="0">
                <a:latin typeface="Calibri"/>
                <a:cs typeface="Calibri"/>
              </a:rPr>
              <a:t>this information to distinguish between intentional movements and tremors.</a:t>
            </a:r>
          </a:p>
          <a:p>
            <a:pPr marL="12700">
              <a:lnSpc>
                <a:spcPct val="100000"/>
              </a:lnSpc>
              <a:tabLst>
                <a:tab pos="521334" algn="l"/>
                <a:tab pos="521970" algn="l"/>
              </a:tabLst>
            </a:pPr>
            <a:endParaRPr lang="en-US" sz="1800" spc="-25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tabLst>
                <a:tab pos="521334" algn="l"/>
                <a:tab pos="521970" algn="l"/>
              </a:tabLst>
            </a:pPr>
            <a:r>
              <a:rPr lang="en-US" sz="1800" spc="-25" dirty="0">
                <a:latin typeface="Calibri"/>
                <a:cs typeface="Calibri"/>
              </a:rPr>
              <a:t>-</a:t>
            </a:r>
            <a:r>
              <a:rPr lang="en-US" sz="1800" b="1" spc="-25" dirty="0">
                <a:latin typeface="Calibri"/>
                <a:cs typeface="Calibri"/>
              </a:rPr>
              <a:t>Stabilization Adjustment: </a:t>
            </a:r>
            <a:r>
              <a:rPr lang="en-US" sz="1800" spc="-25" dirty="0">
                <a:latin typeface="Calibri"/>
                <a:cs typeface="Calibri"/>
              </a:rPr>
              <a:t>When tremors are detected, the Arduino signals the SG90 servo motors to adjust the spoon’s position. These servos are mounted perpendicularly and adjust the spoon’s head in real-time to counteract unintended tremors, keeping the spoon stable.</a:t>
            </a:r>
          </a:p>
          <a:p>
            <a:pPr algn="l"/>
            <a:endParaRPr lang="en-US" dirty="0">
              <a:ea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B55D59-FB68-A0FA-E12F-4F96AD20D049}"/>
              </a:ext>
            </a:extLst>
          </p:cNvPr>
          <p:cNvSpPr txBox="1"/>
          <p:nvPr/>
        </p:nvSpPr>
        <p:spPr>
          <a:xfrm>
            <a:off x="8162223" y="5821594"/>
            <a:ext cx="57273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     10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41A84C-74A6-3A5E-9E16-4D314FF976BA}"/>
              </a:ext>
            </a:extLst>
          </p:cNvPr>
          <p:cNvSpPr txBox="1"/>
          <p:nvPr/>
        </p:nvSpPr>
        <p:spPr>
          <a:xfrm>
            <a:off x="6783859" y="6413157"/>
            <a:ext cx="2743200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b="1" u="sng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lang="en-US"/>
          </a:p>
        </p:txBody>
      </p:sp>
      <p:pic>
        <p:nvPicPr>
          <p:cNvPr id="5" name="object 7">
            <a:extLst>
              <a:ext uri="{FF2B5EF4-FFF2-40B4-BE49-F238E27FC236}">
                <a16:creationId xmlns:a16="http://schemas.microsoft.com/office/drawing/2014/main" id="{CD8BB9F4-2AD1-E674-F41E-5C7EA70EC5F3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71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12CA91-1386-B150-4B96-38F1E2479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41DA8F16-E5AE-C5EE-A5CA-442AA210B9C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3000" cy="1066800"/>
          </a:xfrm>
          <a:prstGeom prst="rect">
            <a:avLst/>
          </a:prstGeom>
        </p:spPr>
      </p:pic>
      <p:sp>
        <p:nvSpPr>
          <p:cNvPr id="6" name="object 6">
            <a:extLst>
              <a:ext uri="{FF2B5EF4-FFF2-40B4-BE49-F238E27FC236}">
                <a16:creationId xmlns:a16="http://schemas.microsoft.com/office/drawing/2014/main" id="{1B684B01-5389-7186-DDCD-C588DE9C4EC5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8E9BDF-3479-3127-4607-CADF2A95E835}"/>
              </a:ext>
            </a:extLst>
          </p:cNvPr>
          <p:cNvSpPr txBox="1"/>
          <p:nvPr/>
        </p:nvSpPr>
        <p:spPr>
          <a:xfrm>
            <a:off x="8156169" y="6123107"/>
            <a:ext cx="6577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     9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E32293-8396-E53F-F66C-CFD67BBF66BD}"/>
              </a:ext>
            </a:extLst>
          </p:cNvPr>
          <p:cNvSpPr txBox="1"/>
          <p:nvPr/>
        </p:nvSpPr>
        <p:spPr>
          <a:xfrm>
            <a:off x="6783859" y="6413157"/>
            <a:ext cx="2743200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b="1" u="sng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lang="en-US"/>
          </a:p>
        </p:txBody>
      </p:sp>
      <p:pic>
        <p:nvPicPr>
          <p:cNvPr id="5" name="object 7">
            <a:extLst>
              <a:ext uri="{FF2B5EF4-FFF2-40B4-BE49-F238E27FC236}">
                <a16:creationId xmlns:a16="http://schemas.microsoft.com/office/drawing/2014/main" id="{811F2B5D-6DE1-7805-FF23-2B4B53E0A5EC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156169" y="0"/>
            <a:ext cx="987831" cy="1160206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1F078CC2-7B17-52B0-BC31-D51D8598E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1974" y="106811"/>
            <a:ext cx="3805083" cy="492443"/>
          </a:xfrm>
        </p:spPr>
        <p:txBody>
          <a:bodyPr/>
          <a:lstStyle/>
          <a:p>
            <a:pPr algn="ctr"/>
            <a:r>
              <a:rPr lang="en-IN" dirty="0">
                <a:latin typeface="Arial MT"/>
              </a:rPr>
              <a:t>Flow chart</a:t>
            </a:r>
          </a:p>
        </p:txBody>
      </p:sp>
      <p:pic>
        <p:nvPicPr>
          <p:cNvPr id="2050" name="Picture 2" descr="[PDF] The Stabilizing Spoon : Self-stabilizing utensil to help people ...">
            <a:extLst>
              <a:ext uri="{FF2B5EF4-FFF2-40B4-BE49-F238E27FC236}">
                <a16:creationId xmlns:a16="http://schemas.microsoft.com/office/drawing/2014/main" id="{2D11492A-9EA2-CBB0-C6EB-E632E1686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734" y="634839"/>
            <a:ext cx="6297561" cy="4770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6899FF-F3B8-53D4-2DF1-7CE0166A8EE9}"/>
              </a:ext>
            </a:extLst>
          </p:cNvPr>
          <p:cNvSpPr txBox="1"/>
          <p:nvPr/>
        </p:nvSpPr>
        <p:spPr>
          <a:xfrm>
            <a:off x="698091" y="5545394"/>
            <a:ext cx="7826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Demonstrates the work flow through a flow chart, from the start of code to rotational commands of motor</a:t>
            </a:r>
          </a:p>
        </p:txBody>
      </p:sp>
    </p:spTree>
    <p:extLst>
      <p:ext uri="{BB962C8B-B14F-4D97-AF65-F5344CB8AC3E}">
        <p14:creationId xmlns:p14="http://schemas.microsoft.com/office/powerpoint/2010/main" val="2409572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C1467-1365-0D45-D726-5E6099F864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1ABF9082-D3A9-2FC2-C26C-D5FA9FB7B50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075" y="142874"/>
            <a:ext cx="1143000" cy="1179277"/>
          </a:xfrm>
          <a:prstGeom prst="rect">
            <a:avLst/>
          </a:prstGeom>
        </p:spPr>
      </p:pic>
      <p:sp>
        <p:nvSpPr>
          <p:cNvPr id="5" name="object 5">
            <a:extLst>
              <a:ext uri="{FF2B5EF4-FFF2-40B4-BE49-F238E27FC236}">
                <a16:creationId xmlns:a16="http://schemas.microsoft.com/office/drawing/2014/main" id="{95F5B67A-25D1-88A2-3DEF-02169F8EB778}"/>
              </a:ext>
            </a:extLst>
          </p:cNvPr>
          <p:cNvSpPr txBox="1"/>
          <p:nvPr/>
        </p:nvSpPr>
        <p:spPr>
          <a:xfrm>
            <a:off x="6881494" y="6128779"/>
            <a:ext cx="1744980" cy="492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0480" algn="r">
              <a:lnSpc>
                <a:spcPts val="1980"/>
              </a:lnSpc>
            </a:pPr>
            <a:r>
              <a:rPr lang="en-IN" sz="1700" dirty="0">
                <a:latin typeface="Times New Roman"/>
                <a:cs typeface="Times New Roman"/>
              </a:rPr>
              <a:t>11</a:t>
            </a:r>
            <a:endParaRPr sz="1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050" b="1" dirty="0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sz="1050" dirty="0">
              <a:latin typeface="Times New Roman"/>
              <a:cs typeface="Times New Roman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D4444374-C97E-BD0A-6A3E-C3ED19BFC634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pic>
        <p:nvPicPr>
          <p:cNvPr id="4" name="object 7">
            <a:extLst>
              <a:ext uri="{FF2B5EF4-FFF2-40B4-BE49-F238E27FC236}">
                <a16:creationId xmlns:a16="http://schemas.microsoft.com/office/drawing/2014/main" id="{B68E3976-40BF-5453-4A73-622FC3401DEF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71C189A-264A-77C7-2464-117A096B3728}"/>
                  </a:ext>
                </a:extLst>
              </p14:cNvPr>
              <p14:cNvContentPartPr/>
              <p14:nvPr/>
            </p14:nvContentPartPr>
            <p14:xfrm>
              <a:off x="-1001084" y="4552598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71C189A-264A-77C7-2464-117A096B372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019084" y="4534598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itle 8">
            <a:extLst>
              <a:ext uri="{FF2B5EF4-FFF2-40B4-BE49-F238E27FC236}">
                <a16:creationId xmlns:a16="http://schemas.microsoft.com/office/drawing/2014/main" id="{79CB4EA8-D057-8E83-D433-ADCE81CDE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450" y="325311"/>
            <a:ext cx="1943099" cy="492443"/>
          </a:xfrm>
        </p:spPr>
        <p:txBody>
          <a:bodyPr/>
          <a:lstStyle/>
          <a:p>
            <a:pPr algn="ctr"/>
            <a:r>
              <a:rPr lang="en-IN" dirty="0"/>
              <a:t>Result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9425450-08A4-5D61-580E-9D29BFB4738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13" y="1740310"/>
            <a:ext cx="8004881" cy="44021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A5931FD-ACE4-0DC1-335E-BC66807F7C47}"/>
              </a:ext>
            </a:extLst>
          </p:cNvPr>
          <p:cNvSpPr txBox="1"/>
          <p:nvPr/>
        </p:nvSpPr>
        <p:spPr>
          <a:xfrm>
            <a:off x="1612490" y="1130710"/>
            <a:ext cx="5614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/>
              <a:t>Simulation Result</a:t>
            </a:r>
          </a:p>
        </p:txBody>
      </p:sp>
    </p:spTree>
    <p:extLst>
      <p:ext uri="{BB962C8B-B14F-4D97-AF65-F5344CB8AC3E}">
        <p14:creationId xmlns:p14="http://schemas.microsoft.com/office/powerpoint/2010/main" val="1209007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075" y="142874"/>
            <a:ext cx="1143000" cy="117927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881494" y="6128779"/>
            <a:ext cx="1744980" cy="492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0480" algn="r">
              <a:lnSpc>
                <a:spcPts val="1980"/>
              </a:lnSpc>
            </a:pPr>
            <a:r>
              <a:rPr lang="en-IN" sz="1700" dirty="0">
                <a:latin typeface="Times New Roman"/>
                <a:cs typeface="Times New Roman"/>
              </a:rPr>
              <a:t>12</a:t>
            </a:r>
            <a:endParaRPr sz="1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050" b="1" dirty="0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sz="1050" dirty="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pic>
        <p:nvPicPr>
          <p:cNvPr id="4" name="object 7">
            <a:extLst>
              <a:ext uri="{FF2B5EF4-FFF2-40B4-BE49-F238E27FC236}">
                <a16:creationId xmlns:a16="http://schemas.microsoft.com/office/drawing/2014/main" id="{283FDC91-EAAB-E48A-CF6B-B8320B1A3C6B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284C21-6B9F-2D46-CBE4-F2C6633D7D0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025" y="1465006"/>
            <a:ext cx="6380054" cy="475091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CBCBDE30-6E8B-978C-170D-7DCC070A6F5B}"/>
                  </a:ext>
                </a:extLst>
              </p14:cNvPr>
              <p14:cNvContentPartPr/>
              <p14:nvPr/>
            </p14:nvContentPartPr>
            <p14:xfrm>
              <a:off x="4291276" y="2820998"/>
              <a:ext cx="1407240" cy="18673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CBCBDE30-6E8B-978C-170D-7DCC070A6F5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73636" y="2802998"/>
                <a:ext cx="1442880" cy="19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DE9B1BA2-48A8-59F8-EDEC-57162F4B3120}"/>
                  </a:ext>
                </a:extLst>
              </p14:cNvPr>
              <p14:cNvContentPartPr/>
              <p14:nvPr/>
            </p14:nvContentPartPr>
            <p14:xfrm>
              <a:off x="2478316" y="2828198"/>
              <a:ext cx="1813680" cy="109008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DE9B1BA2-48A8-59F8-EDEC-57162F4B312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60676" y="2810198"/>
                <a:ext cx="1849320" cy="11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07651AD3-923B-D273-5041-4A17E5841CBF}"/>
                  </a:ext>
                </a:extLst>
              </p14:cNvPr>
              <p14:cNvContentPartPr/>
              <p14:nvPr/>
            </p14:nvContentPartPr>
            <p14:xfrm>
              <a:off x="-1001084" y="4552598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07651AD3-923B-D273-5041-4A17E5841CB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1018724" y="4534598"/>
                <a:ext cx="360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9CB1E6DD-239A-8A62-BABC-4C85472E779F}"/>
                  </a:ext>
                </a:extLst>
              </p14:cNvPr>
              <p14:cNvContentPartPr/>
              <p14:nvPr/>
            </p14:nvContentPartPr>
            <p14:xfrm>
              <a:off x="5284156" y="4351623"/>
              <a:ext cx="521280" cy="37584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9CB1E6DD-239A-8A62-BABC-4C85472E779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66516" y="4333623"/>
                <a:ext cx="55692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5F300C47-8FA2-E322-FB7F-62346CB3DB57}"/>
                  </a:ext>
                </a:extLst>
              </p14:cNvPr>
              <p14:cNvContentPartPr/>
              <p14:nvPr/>
            </p14:nvContentPartPr>
            <p14:xfrm>
              <a:off x="2405956" y="3648183"/>
              <a:ext cx="390600" cy="43740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5F300C47-8FA2-E322-FB7F-62346CB3DB5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88316" y="3630183"/>
                <a:ext cx="426240" cy="47304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D49A1118-C7DC-CBF8-82F0-33BADB3C0DCB}"/>
              </a:ext>
            </a:extLst>
          </p:cNvPr>
          <p:cNvGrpSpPr/>
          <p:nvPr/>
        </p:nvGrpSpPr>
        <p:grpSpPr>
          <a:xfrm>
            <a:off x="4831996" y="3724863"/>
            <a:ext cx="1142640" cy="664560"/>
            <a:chOff x="4831996" y="3724863"/>
            <a:chExt cx="1142640" cy="6645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0" name="Ink 19">
                  <a:extLst>
                    <a:ext uri="{FF2B5EF4-FFF2-40B4-BE49-F238E27FC236}">
                      <a16:creationId xmlns:a16="http://schemas.microsoft.com/office/drawing/2014/main" id="{FACE9CB0-398A-02F8-1BC4-A746161E526E}"/>
                    </a:ext>
                  </a:extLst>
                </p14:cNvPr>
                <p14:cNvContentPartPr/>
                <p14:nvPr/>
              </p14:nvContentPartPr>
              <p14:xfrm>
                <a:off x="4831996" y="3724863"/>
                <a:ext cx="1001880" cy="664560"/>
              </p14:xfrm>
            </p:contentPart>
          </mc:Choice>
          <mc:Fallback xmlns="">
            <p:pic>
              <p:nvPicPr>
                <p:cNvPr id="20" name="Ink 19">
                  <a:extLst>
                    <a:ext uri="{FF2B5EF4-FFF2-40B4-BE49-F238E27FC236}">
                      <a16:creationId xmlns:a16="http://schemas.microsoft.com/office/drawing/2014/main" id="{FACE9CB0-398A-02F8-1BC4-A746161E526E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4813996" y="3706863"/>
                  <a:ext cx="1037520" cy="7002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4FD66E83-BD2E-5302-F43A-66F47F68AEE2}"/>
                    </a:ext>
                  </a:extLst>
                </p14:cNvPr>
                <p14:cNvContentPartPr/>
                <p14:nvPr/>
              </p14:nvContentPartPr>
              <p14:xfrm>
                <a:off x="5678716" y="3753663"/>
                <a:ext cx="295920" cy="21348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4FD66E83-BD2E-5302-F43A-66F47F68AEE2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5661076" y="3736023"/>
                  <a:ext cx="331560" cy="24912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A9FAD7DE-3FB2-0819-1477-FAE50094838E}"/>
                  </a:ext>
                </a:extLst>
              </p14:cNvPr>
              <p14:cNvContentPartPr/>
              <p14:nvPr/>
            </p14:nvContentPartPr>
            <p14:xfrm>
              <a:off x="2869276" y="3203943"/>
              <a:ext cx="558000" cy="7714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A9FAD7DE-3FB2-0819-1477-FAE50094838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51636" y="3185943"/>
                <a:ext cx="593640" cy="80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D57B8FE7-AA45-03F9-B431-E09C51641D3E}"/>
                  </a:ext>
                </a:extLst>
              </p14:cNvPr>
              <p14:cNvContentPartPr/>
              <p14:nvPr/>
            </p14:nvContentPartPr>
            <p14:xfrm>
              <a:off x="2858836" y="3104583"/>
              <a:ext cx="273960" cy="26388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D57B8FE7-AA45-03F9-B431-E09C51641D3E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840836" y="3086943"/>
                <a:ext cx="309600" cy="29952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24EF9828-6EE6-BDB1-CCF9-B7CA1D146DEC}"/>
              </a:ext>
            </a:extLst>
          </p:cNvPr>
          <p:cNvSpPr txBox="1"/>
          <p:nvPr/>
        </p:nvSpPr>
        <p:spPr>
          <a:xfrm>
            <a:off x="6140918" y="3753663"/>
            <a:ext cx="122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ighlight>
                  <a:srgbClr val="C0C0C0"/>
                </a:highlight>
              </a:rPr>
              <a:t>Pitch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12DE82-C3C0-4E49-59CD-410B9DE00C59}"/>
              </a:ext>
            </a:extLst>
          </p:cNvPr>
          <p:cNvSpPr txBox="1"/>
          <p:nvPr/>
        </p:nvSpPr>
        <p:spPr>
          <a:xfrm>
            <a:off x="2628628" y="2703912"/>
            <a:ext cx="895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ighlight>
                  <a:srgbClr val="C0C0C0"/>
                </a:highlight>
              </a:rPr>
              <a:t>Roll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24F2226-2ED8-F735-F943-4C913B88B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1154" y="683868"/>
            <a:ext cx="3521692" cy="430887"/>
          </a:xfrm>
        </p:spPr>
        <p:txBody>
          <a:bodyPr/>
          <a:lstStyle/>
          <a:p>
            <a:pPr algn="ctr"/>
            <a:r>
              <a:rPr lang="en-IN" sz="2800" dirty="0"/>
              <a:t>Hardware Result</a:t>
            </a:r>
          </a:p>
        </p:txBody>
      </p:sp>
    </p:spTree>
    <p:extLst>
      <p:ext uri="{BB962C8B-B14F-4D97-AF65-F5344CB8AC3E}">
        <p14:creationId xmlns:p14="http://schemas.microsoft.com/office/powerpoint/2010/main" val="3398497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8F075-5A66-4C5B-BF98-DCBDF4F53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6BD0099D-DDE3-D5E7-C99A-CF5E7FDAA07C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1"/>
            <a:ext cx="1143000" cy="1052052"/>
          </a:xfrm>
          <a:prstGeom prst="rect">
            <a:avLst/>
          </a:prstGeom>
        </p:spPr>
      </p:pic>
      <p:sp>
        <p:nvSpPr>
          <p:cNvPr id="5" name="object 5">
            <a:extLst>
              <a:ext uri="{FF2B5EF4-FFF2-40B4-BE49-F238E27FC236}">
                <a16:creationId xmlns:a16="http://schemas.microsoft.com/office/drawing/2014/main" id="{F4AB89DA-4928-1C81-31BE-6E114394A953}"/>
              </a:ext>
            </a:extLst>
          </p:cNvPr>
          <p:cNvSpPr txBox="1"/>
          <p:nvPr/>
        </p:nvSpPr>
        <p:spPr>
          <a:xfrm>
            <a:off x="6881494" y="6128779"/>
            <a:ext cx="1744980" cy="492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0480" algn="r">
              <a:lnSpc>
                <a:spcPts val="1980"/>
              </a:lnSpc>
            </a:pPr>
            <a:r>
              <a:rPr lang="en-IN" sz="1700" dirty="0">
                <a:latin typeface="Times New Roman"/>
                <a:cs typeface="Times New Roman"/>
              </a:rPr>
              <a:t>11</a:t>
            </a:r>
            <a:endParaRPr sz="1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050" b="1" dirty="0">
                <a:solidFill>
                  <a:srgbClr val="585858"/>
                </a:solidFill>
                <a:latin typeface="Times New Roman"/>
                <a:cs typeface="Times New Roman"/>
                <a:hlinkClick r:id="rId5"/>
              </a:rPr>
              <a:t>www.bvrithyderabad.edu.in</a:t>
            </a:r>
            <a:endParaRPr sz="1050" dirty="0">
              <a:latin typeface="Times New Roman"/>
              <a:cs typeface="Times New Roman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1CEB2974-C8D6-1C03-ABB9-18F89BEBA206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pic>
        <p:nvPicPr>
          <p:cNvPr id="4" name="object 7">
            <a:extLst>
              <a:ext uri="{FF2B5EF4-FFF2-40B4-BE49-F238E27FC236}">
                <a16:creationId xmlns:a16="http://schemas.microsoft.com/office/drawing/2014/main" id="{C951E407-5626-A6F5-9092-984165351478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077200" y="0"/>
            <a:ext cx="1066799" cy="105205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60C23A1-A78F-24B7-D694-CD10F553C4DC}"/>
                  </a:ext>
                </a:extLst>
              </p14:cNvPr>
              <p14:cNvContentPartPr/>
              <p14:nvPr/>
            </p14:nvContentPartPr>
            <p14:xfrm>
              <a:off x="-1001084" y="4552598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60C23A1-A78F-24B7-D694-CD10F553C4D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019084" y="4534598"/>
                <a:ext cx="36000" cy="3600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20241229220345">
            <a:hlinkClick r:id="" action="ppaction://media"/>
            <a:extLst>
              <a:ext uri="{FF2B5EF4-FFF2-40B4-BE49-F238E27FC236}">
                <a16:creationId xmlns:a16="http://schemas.microsoft.com/office/drawing/2014/main" id="{82CBB7BD-91AA-F3EA-A0D8-67AD0240E5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7233" y="1234931"/>
            <a:ext cx="8669532" cy="50505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507443-BAAB-8BAE-0764-DF309C8ECBDE}"/>
              </a:ext>
            </a:extLst>
          </p:cNvPr>
          <p:cNvSpPr txBox="1"/>
          <p:nvPr/>
        </p:nvSpPr>
        <p:spPr>
          <a:xfrm>
            <a:off x="2724345" y="295113"/>
            <a:ext cx="40252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SIMULATION OUTPUT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551478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23D0DA-D6FC-1A07-0CA9-6EF109D6F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1023F8B4-BED8-9DB3-0A95-685E072B756B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102071"/>
            <a:ext cx="1147609" cy="1066494"/>
          </a:xfrm>
          <a:prstGeom prst="rect">
            <a:avLst/>
          </a:prstGeom>
        </p:spPr>
      </p:pic>
      <p:sp>
        <p:nvSpPr>
          <p:cNvPr id="5" name="object 5">
            <a:extLst>
              <a:ext uri="{FF2B5EF4-FFF2-40B4-BE49-F238E27FC236}">
                <a16:creationId xmlns:a16="http://schemas.microsoft.com/office/drawing/2014/main" id="{558EB67F-D4EC-4BD6-8705-323CCAFAF719}"/>
              </a:ext>
            </a:extLst>
          </p:cNvPr>
          <p:cNvSpPr txBox="1"/>
          <p:nvPr/>
        </p:nvSpPr>
        <p:spPr>
          <a:xfrm>
            <a:off x="6881494" y="6128779"/>
            <a:ext cx="1744980" cy="492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0480" algn="r">
              <a:lnSpc>
                <a:spcPts val="1980"/>
              </a:lnSpc>
            </a:pPr>
            <a:r>
              <a:rPr lang="en-IN" sz="1700" dirty="0">
                <a:latin typeface="Times New Roman"/>
                <a:cs typeface="Times New Roman"/>
              </a:rPr>
              <a:t>14</a:t>
            </a:r>
            <a:endParaRPr sz="1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050" b="1" dirty="0">
                <a:solidFill>
                  <a:srgbClr val="585858"/>
                </a:solidFill>
                <a:latin typeface="Times New Roman"/>
                <a:cs typeface="Times New Roman"/>
                <a:hlinkClick r:id="rId5"/>
              </a:rPr>
              <a:t>www.bvrithyderabad.edu.in</a:t>
            </a:r>
            <a:endParaRPr sz="1050" dirty="0">
              <a:latin typeface="Times New Roman"/>
              <a:cs typeface="Times New Roman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B9F0EF05-CA3F-21C6-162F-573F319ED469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pic>
        <p:nvPicPr>
          <p:cNvPr id="4" name="object 7">
            <a:extLst>
              <a:ext uri="{FF2B5EF4-FFF2-40B4-BE49-F238E27FC236}">
                <a16:creationId xmlns:a16="http://schemas.microsoft.com/office/drawing/2014/main" id="{3B0E755C-DDEC-15F0-E33C-B3F251C400E4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077200" y="0"/>
            <a:ext cx="1066799" cy="116856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E88ED4D3-D329-DCEE-42B1-8CCA5119EBE5}"/>
                  </a:ext>
                </a:extLst>
              </p14:cNvPr>
              <p14:cNvContentPartPr/>
              <p14:nvPr/>
            </p14:nvContentPartPr>
            <p14:xfrm>
              <a:off x="-1001084" y="4552598"/>
              <a:ext cx="360" cy="3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E88ED4D3-D329-DCEE-42B1-8CCA5119EBE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1019084" y="4534598"/>
                <a:ext cx="36000" cy="3600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FF37542D-2313-0B4E-6D76-C9157157C190}"/>
              </a:ext>
            </a:extLst>
          </p:cNvPr>
          <p:cNvSpPr txBox="1"/>
          <p:nvPr/>
        </p:nvSpPr>
        <p:spPr>
          <a:xfrm>
            <a:off x="3662361" y="348156"/>
            <a:ext cx="1475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RESULT</a:t>
            </a:r>
          </a:p>
        </p:txBody>
      </p:sp>
      <p:pic>
        <p:nvPicPr>
          <p:cNvPr id="8" name="20250126113919">
            <a:hlinkClick r:id="" action="ppaction://media"/>
            <a:extLst>
              <a:ext uri="{FF2B5EF4-FFF2-40B4-BE49-F238E27FC236}">
                <a16:creationId xmlns:a16="http://schemas.microsoft.com/office/drawing/2014/main" id="{598B23B4-C614-2D80-D906-FA06460B26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5946" y="1312334"/>
            <a:ext cx="7432107" cy="467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249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4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77362" y="674091"/>
            <a:ext cx="2309495" cy="1493999"/>
          </a:xfrm>
          <a:prstGeom prst="rect">
            <a:avLst/>
          </a:prstGeom>
        </p:spPr>
        <p:txBody>
          <a:bodyPr vert="horz" wrap="square" lIns="0" tIns="16510" rIns="0" bIns="0" rtlCol="0" anchor="t">
            <a:spAutoFit/>
          </a:bodyPr>
          <a:lstStyle/>
          <a:p>
            <a:pPr marL="12700">
              <a:spcBef>
                <a:spcPts val="130"/>
              </a:spcBef>
            </a:pPr>
            <a:r>
              <a:rPr lang="en-US" spc="-20" dirty="0">
                <a:latin typeface="Arial MT"/>
              </a:rPr>
              <a:t>Conclusion</a:t>
            </a:r>
            <a:br>
              <a:rPr lang="en-US" spc="-20" dirty="0"/>
            </a:br>
            <a:br>
              <a:rPr lang="en-US" spc="-20" dirty="0"/>
            </a:br>
            <a:endParaRPr lang="en-US" spc="-20"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075" y="142874"/>
            <a:ext cx="1143000" cy="117927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881494" y="6128779"/>
            <a:ext cx="1744980" cy="492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0480" algn="r">
              <a:lnSpc>
                <a:spcPts val="1980"/>
              </a:lnSpc>
            </a:pPr>
            <a:r>
              <a:rPr lang="en-IN" sz="1700" dirty="0">
                <a:latin typeface="Times New Roman"/>
                <a:cs typeface="Times New Roman"/>
              </a:rPr>
              <a:t>15</a:t>
            </a:r>
            <a:endParaRPr sz="1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050" b="1" dirty="0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sz="1050" dirty="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B46E67-E0B5-E177-3AA4-08E8E50BB658}"/>
              </a:ext>
            </a:extLst>
          </p:cNvPr>
          <p:cNvSpPr txBox="1"/>
          <p:nvPr/>
        </p:nvSpPr>
        <p:spPr>
          <a:xfrm>
            <a:off x="904974" y="1743959"/>
            <a:ext cx="7326274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Arial MT"/>
                <a:cs typeface="Calibri"/>
              </a:rPr>
              <a:t>The self-stabilizing spoon enables individuals with Parkinson’s disease to eat independently, significantly boosting their confidence and dignity during mealtime.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latin typeface="Arial MT"/>
              <a:cs typeface="Calibri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Arial MT"/>
                <a:cs typeface="Calibri"/>
              </a:rPr>
              <a:t>Equipped with advanced sensors, the spoon effectively corrects tremors in real-time, ensuring a steady and controlled eating experience.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>
              <a:latin typeface="Arial MT"/>
              <a:cs typeface="Calibri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>
                <a:latin typeface="Arial MT"/>
                <a:cs typeface="Calibri"/>
              </a:rPr>
              <a:t>This innovative device greatly enhances the quality of life for those with movement disorders, promoting greater independence and enjoyment during meals.</a:t>
            </a:r>
          </a:p>
          <a:p>
            <a:endParaRPr lang="en-US" dirty="0">
              <a:ea typeface="+mn-lt"/>
              <a:cs typeface="+mn-lt"/>
            </a:endParaRPr>
          </a:p>
        </p:txBody>
      </p:sp>
      <p:pic>
        <p:nvPicPr>
          <p:cNvPr id="4" name="object 7">
            <a:extLst>
              <a:ext uri="{FF2B5EF4-FFF2-40B4-BE49-F238E27FC236}">
                <a16:creationId xmlns:a16="http://schemas.microsoft.com/office/drawing/2014/main" id="{D11D7C2D-6965-7013-9246-28C3AC104F5C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210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6711" y="1610553"/>
            <a:ext cx="8410575" cy="36368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5600" indent="-342900">
              <a:lnSpc>
                <a:spcPts val="2605"/>
              </a:lnSpc>
              <a:buSzPct val="137500"/>
              <a:buFont typeface="+mj-lt"/>
              <a:buAutoNum type="arabicPeriod"/>
              <a:tabLst>
                <a:tab pos="469900" algn="l"/>
                <a:tab pos="470534" algn="l"/>
              </a:tabLst>
            </a:pPr>
            <a:r>
              <a:rPr lang="en-IN" dirty="0" err="1">
                <a:latin typeface="Arial MT"/>
                <a:cs typeface="Arial MT"/>
              </a:rPr>
              <a:t>Jaswanth</a:t>
            </a:r>
            <a:r>
              <a:rPr lang="en-IN" dirty="0">
                <a:latin typeface="Arial MT"/>
                <a:cs typeface="Arial MT"/>
              </a:rPr>
              <a:t>, D.K.; </a:t>
            </a:r>
            <a:r>
              <a:rPr lang="en-IN" dirty="0" err="1">
                <a:latin typeface="Arial MT"/>
                <a:cs typeface="Arial MT"/>
              </a:rPr>
              <a:t>Lenord</a:t>
            </a:r>
            <a:r>
              <a:rPr lang="en-IN" dirty="0">
                <a:latin typeface="Arial MT"/>
                <a:cs typeface="Arial MT"/>
              </a:rPr>
              <a:t>, C.; Pavan, S.L.; </a:t>
            </a:r>
            <a:r>
              <a:rPr lang="en-IN" dirty="0" err="1">
                <a:latin typeface="Arial MT"/>
                <a:cs typeface="Arial MT"/>
              </a:rPr>
              <a:t>Nagaraju</a:t>
            </a:r>
            <a:r>
              <a:rPr lang="en-IN" dirty="0">
                <a:latin typeface="Arial MT"/>
                <a:cs typeface="Arial MT"/>
              </a:rPr>
              <a:t>, C. Self-Stabilizing Spoon for Parkinson’s Ailment. Int. J. Eng. Manuf. 2020, 10, 38.</a:t>
            </a:r>
          </a:p>
          <a:p>
            <a:pPr marL="355600" indent="-342900">
              <a:lnSpc>
                <a:spcPts val="2605"/>
              </a:lnSpc>
              <a:buSzPct val="137500"/>
              <a:buFont typeface="+mj-lt"/>
              <a:buAutoNum type="arabicPeriod"/>
              <a:tabLst>
                <a:tab pos="469900" algn="l"/>
                <a:tab pos="470534" algn="l"/>
              </a:tabLst>
            </a:pPr>
            <a:r>
              <a:rPr lang="en-IN" dirty="0" err="1">
                <a:latin typeface="Arial MT"/>
                <a:cs typeface="Arial MT"/>
              </a:rPr>
              <a:t>Ripin</a:t>
            </a:r>
            <a:r>
              <a:rPr lang="en-IN" dirty="0">
                <a:latin typeface="Arial MT"/>
                <a:cs typeface="Arial MT"/>
              </a:rPr>
              <a:t>, Z.M.; Chan, P.Y.; </a:t>
            </a:r>
            <a:r>
              <a:rPr lang="en-IN" dirty="0" err="1">
                <a:latin typeface="Arial MT"/>
                <a:cs typeface="Arial MT"/>
              </a:rPr>
              <a:t>Alisah</a:t>
            </a:r>
            <a:r>
              <a:rPr lang="en-IN" dirty="0">
                <a:latin typeface="Arial MT"/>
                <a:cs typeface="Arial MT"/>
              </a:rPr>
              <a:t>, I. Preliminary Evaluation of Active Tremor Cancellation Spoon for Patients with Hand Tremor. In IOP Conference Series: Materials Science and Engineering; IOP Publishing: Bristol, UK, 2020; Volume 815.</a:t>
            </a:r>
          </a:p>
          <a:p>
            <a:pPr marL="355600" indent="-342900">
              <a:lnSpc>
                <a:spcPts val="2605"/>
              </a:lnSpc>
              <a:buSzPct val="137500"/>
              <a:buFont typeface="+mj-lt"/>
              <a:buAutoNum type="arabicPeriod"/>
              <a:tabLst>
                <a:tab pos="469900" algn="l"/>
                <a:tab pos="470534" algn="l"/>
              </a:tabLst>
            </a:pPr>
            <a:r>
              <a:rPr lang="en-US" dirty="0">
                <a:latin typeface="Arial MT"/>
                <a:cs typeface="Arial MT"/>
              </a:rPr>
              <a:t>“Self Stabilizing Spoon for Parkinson's Patients, with Application Enabled Remote Monitoring" by International Research Journal of Engineering and Technology (IRJET) (2023) </a:t>
            </a:r>
          </a:p>
          <a:p>
            <a:pPr marL="355600" indent="-342900">
              <a:lnSpc>
                <a:spcPts val="2605"/>
              </a:lnSpc>
              <a:buSzPct val="137500"/>
              <a:buFont typeface="+mj-lt"/>
              <a:buAutoNum type="arabicPeriod"/>
              <a:tabLst>
                <a:tab pos="469900" algn="l"/>
                <a:tab pos="470534" algn="l"/>
              </a:tabLst>
            </a:pPr>
            <a:r>
              <a:rPr lang="en-US" dirty="0">
                <a:latin typeface="Arial MT"/>
                <a:cs typeface="Arial MT"/>
              </a:rPr>
              <a:t>"Smart Spoon for Parkinson's Patients" by International Journal for Research in Applied Sciences and Engineering Technology (IJRASET) (2022) </a:t>
            </a:r>
            <a:endParaRPr dirty="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00450" y="571118"/>
            <a:ext cx="2232459" cy="509114"/>
          </a:xfrm>
          <a:prstGeom prst="rect">
            <a:avLst/>
          </a:prstGeom>
        </p:spPr>
        <p:txBody>
          <a:bodyPr vert="horz" wrap="square" lIns="0" tIns="16510" rIns="0" bIns="0" rtlCol="0" anchor="t">
            <a:spAutoFit/>
          </a:bodyPr>
          <a:lstStyle/>
          <a:p>
            <a:pPr marL="25400">
              <a:lnSpc>
                <a:spcPct val="100000"/>
              </a:lnSpc>
              <a:spcBef>
                <a:spcPts val="130"/>
              </a:spcBef>
            </a:pPr>
            <a:r>
              <a:rPr spc="20" dirty="0">
                <a:latin typeface="Arial MT"/>
              </a:rPr>
              <a:t>R</a:t>
            </a:r>
            <a:r>
              <a:rPr spc="-5" dirty="0">
                <a:latin typeface="Arial MT"/>
              </a:rPr>
              <a:t>e</a:t>
            </a:r>
            <a:r>
              <a:rPr spc="-20" dirty="0">
                <a:latin typeface="Arial MT"/>
              </a:rPr>
              <a:t>f</a:t>
            </a:r>
            <a:r>
              <a:rPr spc="10" dirty="0">
                <a:latin typeface="Arial MT"/>
              </a:rPr>
              <a:t>e</a:t>
            </a:r>
            <a:r>
              <a:rPr spc="-10" dirty="0">
                <a:latin typeface="Arial MT"/>
              </a:rPr>
              <a:t>r</a:t>
            </a:r>
            <a:r>
              <a:rPr spc="15" dirty="0">
                <a:latin typeface="Arial MT"/>
              </a:rPr>
              <a:t>en</a:t>
            </a:r>
            <a:r>
              <a:rPr spc="-5" dirty="0">
                <a:latin typeface="Arial MT"/>
              </a:rPr>
              <a:t>c</a:t>
            </a:r>
            <a:r>
              <a:rPr spc="10" dirty="0">
                <a:latin typeface="Arial MT"/>
              </a:rPr>
              <a:t>es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075" y="142874"/>
            <a:ext cx="1143000" cy="117927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881494" y="6128779"/>
            <a:ext cx="1744980" cy="49212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pPr marR="30480" algn="r">
              <a:lnSpc>
                <a:spcPts val="1980"/>
              </a:lnSpc>
            </a:pPr>
            <a:r>
              <a:rPr lang="en-US" sz="1700" spc="10" dirty="0">
                <a:latin typeface="Times New Roman"/>
                <a:cs typeface="Times New Roman"/>
              </a:rPr>
              <a:t>16</a:t>
            </a: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050" b="1" dirty="0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sz="1050" dirty="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pic>
        <p:nvPicPr>
          <p:cNvPr id="7" name="object 7">
            <a:extLst>
              <a:ext uri="{FF2B5EF4-FFF2-40B4-BE49-F238E27FC236}">
                <a16:creationId xmlns:a16="http://schemas.microsoft.com/office/drawing/2014/main" id="{5020DD92-5D89-3B87-66F7-4082069CA056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1457" y="6433184"/>
            <a:ext cx="3126740" cy="1968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100" b="1" spc="-5">
                <a:solidFill>
                  <a:srgbClr val="FFFFFF"/>
                </a:solidFill>
                <a:latin typeface="Calibri"/>
                <a:cs typeface="Calibri"/>
              </a:rPr>
              <a:t>BVRIT</a:t>
            </a:r>
            <a:r>
              <a:rPr sz="1100" b="1" spc="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00" b="1" spc="-5">
                <a:solidFill>
                  <a:srgbClr val="FFFFFF"/>
                </a:solidFill>
                <a:latin typeface="Calibri"/>
                <a:cs typeface="Calibri"/>
              </a:rPr>
              <a:t>HYDERABAD </a:t>
            </a:r>
            <a:r>
              <a:rPr sz="1100" spc="-5">
                <a:solidFill>
                  <a:srgbClr val="FFFFFF"/>
                </a:solidFill>
                <a:latin typeface="Calibri"/>
                <a:cs typeface="Calibri"/>
              </a:rPr>
              <a:t>College</a:t>
            </a:r>
            <a:r>
              <a:rPr sz="1100" spc="1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00" spc="1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1100" spc="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00" spc="-5">
                <a:solidFill>
                  <a:srgbClr val="FFFFFF"/>
                </a:solidFill>
                <a:latin typeface="Calibri"/>
                <a:cs typeface="Calibri"/>
              </a:rPr>
              <a:t>Engineering</a:t>
            </a:r>
            <a:r>
              <a:rPr sz="1100" spc="-3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00" spc="-5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100" spc="25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100" spc="5">
                <a:solidFill>
                  <a:srgbClr val="FFFFFF"/>
                </a:solidFill>
                <a:latin typeface="Calibri"/>
                <a:cs typeface="Calibri"/>
              </a:rPr>
              <a:t>Women</a:t>
            </a:r>
            <a:endParaRPr sz="11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62074" y="2395537"/>
            <a:ext cx="6254783" cy="1168269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0" dirty="0"/>
              <a:t>T</a:t>
            </a:r>
            <a:r>
              <a:rPr lang="en-US" sz="7500" dirty="0"/>
              <a:t>HANK YOU</a:t>
            </a:r>
            <a:endParaRPr sz="7500" dirty="0"/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075" y="142875"/>
            <a:ext cx="1143000" cy="1066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12295F-92CC-33C8-4C0A-8D12E924FA89}"/>
              </a:ext>
            </a:extLst>
          </p:cNvPr>
          <p:cNvSpPr txBox="1"/>
          <p:nvPr/>
        </p:nvSpPr>
        <p:spPr>
          <a:xfrm>
            <a:off x="6773562" y="6402859"/>
            <a:ext cx="2743200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b="1" u="sng">
                <a:solidFill>
                  <a:srgbClr val="585858"/>
                </a:solidFill>
                <a:latin typeface="Times New Roman"/>
                <a:cs typeface="Segoe UI"/>
                <a:hlinkClick r:id="rId3"/>
              </a:rPr>
              <a:t>www.bvrithyderabad.edu.in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4C934F-CDB2-EFB8-6825-04D294256978}"/>
              </a:ext>
            </a:extLst>
          </p:cNvPr>
          <p:cNvSpPr txBox="1"/>
          <p:nvPr/>
        </p:nvSpPr>
        <p:spPr>
          <a:xfrm>
            <a:off x="8294042" y="5780298"/>
            <a:ext cx="44249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 15</a:t>
            </a:r>
            <a:endParaRPr lang="en-US" dirty="0"/>
          </a:p>
        </p:txBody>
      </p:sp>
      <p:pic>
        <p:nvPicPr>
          <p:cNvPr id="4" name="object 7">
            <a:extLst>
              <a:ext uri="{FF2B5EF4-FFF2-40B4-BE49-F238E27FC236}">
                <a16:creationId xmlns:a16="http://schemas.microsoft.com/office/drawing/2014/main" id="{BFC109BB-413B-655D-632B-74B9CA87E858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70202" y="1209675"/>
            <a:ext cx="4911291" cy="6785191"/>
          </a:xfrm>
          <a:prstGeom prst="rect">
            <a:avLst/>
          </a:prstGeom>
        </p:spPr>
        <p:txBody>
          <a:bodyPr vert="horz" wrap="square" lIns="0" tIns="166370" rIns="0" bIns="0" rtlCol="0" anchor="t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 panose="020B0604020202020204" pitchFamily="34" charset="0"/>
              <a:buChar char="•"/>
              <a:tabLst>
                <a:tab pos="419100" algn="l"/>
                <a:tab pos="419734" algn="l"/>
              </a:tabLst>
            </a:pPr>
            <a:r>
              <a:rPr lang="en-US" sz="2000" spc="-5" dirty="0">
                <a:latin typeface="Arial MT"/>
                <a:cs typeface="Times New Roman"/>
              </a:rPr>
              <a:t>Abstract</a:t>
            </a: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 panose="020B0604020202020204" pitchFamily="34" charset="0"/>
              <a:buChar char="•"/>
              <a:tabLst>
                <a:tab pos="419100" algn="l"/>
                <a:tab pos="419734" algn="l"/>
              </a:tabLst>
            </a:pPr>
            <a:r>
              <a:rPr lang="en-US" sz="2000" spc="-5" dirty="0">
                <a:latin typeface="Arial MT"/>
                <a:cs typeface="Times New Roman"/>
              </a:rPr>
              <a:t>Introduction</a:t>
            </a: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 panose="020B0604020202020204" pitchFamily="34" charset="0"/>
              <a:buChar char="•"/>
              <a:tabLst>
                <a:tab pos="419100" algn="l"/>
                <a:tab pos="419734" algn="l"/>
              </a:tabLst>
            </a:pPr>
            <a:r>
              <a:rPr lang="en-US" sz="2000" spc="-5" dirty="0">
                <a:latin typeface="Arial MT"/>
                <a:cs typeface="Times New Roman"/>
              </a:rPr>
              <a:t>Objective</a:t>
            </a: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 panose="020B0604020202020204" pitchFamily="34" charset="0"/>
              <a:buChar char="•"/>
              <a:tabLst>
                <a:tab pos="419100" algn="l"/>
                <a:tab pos="419734" algn="l"/>
              </a:tabLst>
            </a:pPr>
            <a:r>
              <a:rPr lang="en-US" sz="2000" spc="-5" dirty="0">
                <a:latin typeface="Arial MT"/>
                <a:cs typeface="Times New Roman"/>
              </a:rPr>
              <a:t>Motivation</a:t>
            </a: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 panose="020B0604020202020204" pitchFamily="34" charset="0"/>
              <a:buChar char="•"/>
              <a:tabLst>
                <a:tab pos="419100" algn="l"/>
                <a:tab pos="419734" algn="l"/>
              </a:tabLst>
            </a:pPr>
            <a:r>
              <a:rPr lang="en-US" sz="2000" spc="-5" dirty="0">
                <a:latin typeface="Arial MT"/>
                <a:cs typeface="Times New Roman"/>
              </a:rPr>
              <a:t>Components</a:t>
            </a: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 panose="020B0604020202020204" pitchFamily="34" charset="0"/>
              <a:buChar char="•"/>
              <a:tabLst>
                <a:tab pos="419100" algn="l"/>
                <a:tab pos="419734" algn="l"/>
              </a:tabLst>
            </a:pPr>
            <a:r>
              <a:rPr lang="en-US" sz="2000" spc="-5" dirty="0">
                <a:latin typeface="Arial MT"/>
                <a:cs typeface="Times New Roman"/>
              </a:rPr>
              <a:t>Working principle</a:t>
            </a: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 panose="020B0604020202020204" pitchFamily="34" charset="0"/>
              <a:buChar char="•"/>
              <a:tabLst>
                <a:tab pos="419100" algn="l"/>
                <a:tab pos="419734" algn="l"/>
              </a:tabLst>
            </a:pPr>
            <a:r>
              <a:rPr lang="en-US" sz="2000" spc="-5" dirty="0">
                <a:latin typeface="Arial MT"/>
                <a:cs typeface="Times New Roman"/>
              </a:rPr>
              <a:t>Flow Chart</a:t>
            </a: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 panose="020B0604020202020204" pitchFamily="34" charset="0"/>
              <a:buChar char="•"/>
              <a:tabLst>
                <a:tab pos="419100" algn="l"/>
                <a:tab pos="419734" algn="l"/>
              </a:tabLst>
            </a:pPr>
            <a:r>
              <a:rPr lang="en-US" sz="2000" spc="-5" dirty="0">
                <a:latin typeface="Arial MT"/>
                <a:cs typeface="Times New Roman"/>
              </a:rPr>
              <a:t>Result </a:t>
            </a: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 panose="020B0604020202020204" pitchFamily="34" charset="0"/>
              <a:buChar char="•"/>
              <a:tabLst>
                <a:tab pos="419100" algn="l"/>
                <a:tab pos="419734" algn="l"/>
              </a:tabLst>
            </a:pPr>
            <a:r>
              <a:rPr lang="en-US" sz="2000" spc="-5" dirty="0">
                <a:latin typeface="Arial MT"/>
                <a:cs typeface="Times New Roman"/>
              </a:rPr>
              <a:t>Conclusion</a:t>
            </a: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 panose="020B0604020202020204" pitchFamily="34" charset="0"/>
              <a:buChar char="•"/>
              <a:tabLst>
                <a:tab pos="419100" algn="l"/>
                <a:tab pos="419734" algn="l"/>
              </a:tabLst>
            </a:pPr>
            <a:r>
              <a:rPr lang="en-US" sz="2000" spc="-5" dirty="0">
                <a:latin typeface="Arial MT"/>
                <a:cs typeface="Times New Roman"/>
              </a:rPr>
              <a:t>References</a:t>
            </a: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/>
              <a:buChar char="•"/>
              <a:tabLst>
                <a:tab pos="419100" algn="l"/>
                <a:tab pos="419734" algn="l"/>
              </a:tabLst>
            </a:pPr>
            <a:endParaRPr lang="en-US" sz="2000" spc="-5" dirty="0">
              <a:latin typeface="Arial MT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/>
              <a:buChar char="•"/>
              <a:tabLst>
                <a:tab pos="419100" algn="l"/>
                <a:tab pos="419734" algn="l"/>
              </a:tabLst>
            </a:pPr>
            <a:endParaRPr lang="en-US" sz="2000" spc="-5" dirty="0">
              <a:latin typeface="Arial MT"/>
              <a:cs typeface="Times New Roman"/>
            </a:endParaRPr>
          </a:p>
          <a:p>
            <a:pPr marL="355600" indent="-342900">
              <a:lnSpc>
                <a:spcPct val="100000"/>
              </a:lnSpc>
              <a:spcBef>
                <a:spcPts val="1310"/>
              </a:spcBef>
              <a:buSzPct val="137500"/>
              <a:buFont typeface="Arial"/>
              <a:buChar char="•"/>
              <a:tabLst>
                <a:tab pos="419100" algn="l"/>
                <a:tab pos="419734" algn="l"/>
              </a:tabLst>
            </a:pPr>
            <a:endParaRPr lang="en-US" sz="2000" dirty="0">
              <a:latin typeface="Arial MT"/>
              <a:cs typeface="Times New Roman"/>
            </a:endParaRPr>
          </a:p>
          <a:p>
            <a:pPr marL="419100" indent="-406400">
              <a:spcBef>
                <a:spcPts val="2410"/>
              </a:spcBef>
              <a:buSzPct val="137500"/>
              <a:buFont typeface="Arial"/>
              <a:buChar char="•"/>
              <a:tabLst>
                <a:tab pos="419100" algn="l"/>
                <a:tab pos="419734" algn="l"/>
              </a:tabLst>
            </a:pP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784600" y="571118"/>
            <a:ext cx="1566271" cy="447558"/>
          </a:xfrm>
          <a:prstGeom prst="rect">
            <a:avLst/>
          </a:prstGeom>
        </p:spPr>
        <p:txBody>
          <a:bodyPr vert="horz" wrap="square" lIns="0" tIns="16510" rIns="0" bIns="0" rtlCol="0" anchor="t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800" spc="20" dirty="0">
                <a:latin typeface="Arial MT"/>
              </a:rPr>
              <a:t>C</a:t>
            </a:r>
            <a:r>
              <a:rPr sz="2800" spc="-35" dirty="0">
                <a:latin typeface="Arial MT"/>
              </a:rPr>
              <a:t>o</a:t>
            </a:r>
            <a:r>
              <a:rPr sz="2800" spc="15" dirty="0">
                <a:latin typeface="Arial MT"/>
              </a:rPr>
              <a:t>n</a:t>
            </a:r>
            <a:r>
              <a:rPr sz="2800" spc="-15" dirty="0">
                <a:latin typeface="Arial MT"/>
              </a:rPr>
              <a:t>t</a:t>
            </a:r>
            <a:r>
              <a:rPr sz="2800" spc="10" dirty="0">
                <a:latin typeface="Arial MT"/>
              </a:rPr>
              <a:t>en</a:t>
            </a:r>
            <a:r>
              <a:rPr sz="2800" spc="-25" dirty="0">
                <a:latin typeface="Arial MT"/>
              </a:rPr>
              <a:t>t</a:t>
            </a:r>
            <a:r>
              <a:rPr sz="2800" spc="10" dirty="0">
                <a:latin typeface="Arial MT"/>
              </a:rPr>
              <a:t>s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075" y="142874"/>
            <a:ext cx="1143000" cy="117927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881494" y="6128779"/>
            <a:ext cx="1744980" cy="492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0480" algn="r">
              <a:lnSpc>
                <a:spcPts val="1980"/>
              </a:lnSpc>
            </a:pPr>
            <a:fld id="{81D60167-4931-47E6-BA6A-407CBD079E47}" type="slidenum">
              <a:rPr sz="1700" spc="10" dirty="0">
                <a:latin typeface="Times New Roman"/>
                <a:cs typeface="Times New Roman"/>
              </a:rPr>
              <a:t>2</a:t>
            </a:fld>
            <a:endParaRPr sz="17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050" b="1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pic>
        <p:nvPicPr>
          <p:cNvPr id="7" name="object 7">
            <a:extLst>
              <a:ext uri="{FF2B5EF4-FFF2-40B4-BE49-F238E27FC236}">
                <a16:creationId xmlns:a16="http://schemas.microsoft.com/office/drawing/2014/main" id="{BCC155AC-F9CE-F4F0-6939-3BF9C9CFB855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572002" y="1762811"/>
            <a:ext cx="3736256" cy="306301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6985" algn="just">
              <a:lnSpc>
                <a:spcPct val="100000"/>
              </a:lnSpc>
              <a:spcBef>
                <a:spcPts val="125"/>
              </a:spcBef>
              <a:buSzPct val="137500"/>
              <a:tabLst>
                <a:tab pos="419734" algn="l"/>
              </a:tabLst>
            </a:pPr>
            <a:r>
              <a:rPr lang="en-US" dirty="0">
                <a:latin typeface="Arial MT"/>
                <a:cs typeface="Arial MT"/>
              </a:rPr>
              <a:t>The self-stabilizing spoon assists individuals with Parkinson’s disease by detecting hand tremors using sensors. An Arduino microcontroller processes this data, activating servo motors to keep the spoon steady. With a rechargeable battery and ergonomic design, it enhances comfort and usability, significantly improving the dining experience for users.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662361" y="459861"/>
            <a:ext cx="1692322" cy="509114"/>
          </a:xfrm>
          <a:prstGeom prst="rect">
            <a:avLst/>
          </a:prstGeom>
        </p:spPr>
        <p:txBody>
          <a:bodyPr vert="horz" wrap="square" lIns="0" tIns="16510" rIns="0" bIns="0" rtlCol="0" anchor="t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15" dirty="0">
                <a:latin typeface="Arial MT"/>
              </a:rPr>
              <a:t>Ab</a:t>
            </a:r>
            <a:r>
              <a:rPr spc="-45" dirty="0">
                <a:latin typeface="Arial MT"/>
              </a:rPr>
              <a:t>s</a:t>
            </a:r>
            <a:r>
              <a:rPr spc="-20" dirty="0">
                <a:latin typeface="Arial MT"/>
              </a:rPr>
              <a:t>t</a:t>
            </a:r>
            <a:r>
              <a:rPr spc="10" dirty="0">
                <a:latin typeface="Arial MT"/>
              </a:rPr>
              <a:t>r</a:t>
            </a:r>
            <a:r>
              <a:rPr spc="40" dirty="0">
                <a:latin typeface="Arial MT"/>
              </a:rPr>
              <a:t>a</a:t>
            </a:r>
            <a:r>
              <a:rPr spc="10" dirty="0">
                <a:latin typeface="Arial MT"/>
              </a:rPr>
              <a:t>ct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591" y="55261"/>
            <a:ext cx="1143000" cy="112460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881494" y="6128779"/>
            <a:ext cx="1744980" cy="492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0480" algn="r">
              <a:lnSpc>
                <a:spcPts val="1980"/>
              </a:lnSpc>
            </a:pPr>
            <a:fld id="{81D60167-4931-47E6-BA6A-407CBD079E47}" type="slidenum">
              <a:rPr sz="1700" spc="10" dirty="0">
                <a:latin typeface="Times New Roman"/>
                <a:cs typeface="Times New Roman"/>
              </a:rPr>
              <a:t>3</a:t>
            </a:fld>
            <a:endParaRPr sz="17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050" b="1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DD834D-541F-AC6A-0D2E-AAEBC9C0F5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50" y="1686907"/>
            <a:ext cx="3618717" cy="3130190"/>
          </a:xfrm>
          <a:prstGeom prst="rect">
            <a:avLst/>
          </a:prstGeom>
        </p:spPr>
      </p:pic>
      <p:pic>
        <p:nvPicPr>
          <p:cNvPr id="11" name="object 7">
            <a:extLst>
              <a:ext uri="{FF2B5EF4-FFF2-40B4-BE49-F238E27FC236}">
                <a16:creationId xmlns:a16="http://schemas.microsoft.com/office/drawing/2014/main" id="{5D2F97FD-DEE7-86CE-BD34-FE66BD2FE746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077200" y="9832"/>
            <a:ext cx="1066799" cy="13221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49492" y="575227"/>
            <a:ext cx="2508546" cy="509114"/>
          </a:xfrm>
          <a:prstGeom prst="rect">
            <a:avLst/>
          </a:prstGeom>
        </p:spPr>
        <p:txBody>
          <a:bodyPr vert="horz" wrap="square" lIns="0" tIns="16510" rIns="0" bIns="0" rtlCol="0" anchor="t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>
                <a:latin typeface="Arial MT"/>
              </a:rPr>
              <a:t>Introduction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1256" y="137508"/>
            <a:ext cx="1143000" cy="1052195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835742" y="1698197"/>
            <a:ext cx="7649497" cy="4314001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285750" indent="-285750" rtl="0">
              <a:buFont typeface="Wingdings" panose="05000000000000000000" pitchFamily="2" charset="2"/>
              <a:buChar char="q"/>
            </a:pPr>
            <a:r>
              <a:rPr lang="en-US" b="1" dirty="0">
                <a:effectLst/>
              </a:rPr>
              <a:t>Project goal</a:t>
            </a:r>
            <a:r>
              <a:rPr lang="en-US" dirty="0">
                <a:effectLst/>
              </a:rPr>
              <a:t>: To improve the daily lives of those with Parkinson's by reducing the impact of hand tremors.</a:t>
            </a:r>
            <a:endParaRPr lang="en-US" dirty="0"/>
          </a:p>
          <a:p>
            <a:pPr marL="285750" indent="-285750" rtl="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 rtl="0">
              <a:buFont typeface="Wingdings" panose="05000000000000000000" pitchFamily="2" charset="2"/>
              <a:buChar char="q"/>
            </a:pPr>
            <a:r>
              <a:rPr lang="en-US" b="1" dirty="0">
                <a:effectLst/>
              </a:rPr>
              <a:t>The issue</a:t>
            </a:r>
            <a:r>
              <a:rPr lang="en-US" dirty="0">
                <a:effectLst/>
              </a:rPr>
              <a:t>: Hand tremors can make simple tasks, such as eating, difficult and uncomfortable, as they may struggle to use utensils on their own.</a:t>
            </a:r>
          </a:p>
          <a:p>
            <a:pPr marL="285750" indent="-285750" rtl="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 rtl="0">
              <a:buFont typeface="Wingdings" panose="05000000000000000000" pitchFamily="2" charset="2"/>
              <a:buChar char="q"/>
            </a:pPr>
            <a:r>
              <a:rPr lang="en-US" b="1" dirty="0">
                <a:effectLst/>
              </a:rPr>
              <a:t>Inspiration source</a:t>
            </a:r>
            <a:r>
              <a:rPr lang="en-US" dirty="0">
                <a:effectLst/>
              </a:rPr>
              <a:t>: Our project takes inspiration from stabilization techniques commonly used in photography and aviation.</a:t>
            </a:r>
          </a:p>
          <a:p>
            <a:pPr marL="285750" indent="-285750" rtl="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 rtl="0">
              <a:buFont typeface="Wingdings" panose="05000000000000000000" pitchFamily="2" charset="2"/>
              <a:buChar char="q"/>
            </a:pPr>
            <a:r>
              <a:rPr lang="en-US" b="1" dirty="0">
                <a:effectLst/>
              </a:rPr>
              <a:t>Technology utilized</a:t>
            </a:r>
            <a:r>
              <a:rPr lang="en-US" dirty="0">
                <a:effectLst/>
              </a:rPr>
              <a:t>: We have incorporated IoT and sensors to create a device that automatically counteracts hand tremors.</a:t>
            </a:r>
            <a:br>
              <a:rPr lang="en-US" dirty="0"/>
            </a:br>
            <a:endParaRPr lang="en-US" dirty="0"/>
          </a:p>
          <a:p>
            <a:pPr rtl="0"/>
            <a:endParaRPr lang="en-US" sz="1600" dirty="0"/>
          </a:p>
          <a:p>
            <a:pPr marL="298450" indent="-28575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521334" algn="l"/>
                <a:tab pos="521970" algn="l"/>
              </a:tabLst>
            </a:pPr>
            <a:endParaRPr lang="en-US" sz="1600" spc="-25" dirty="0">
              <a:latin typeface="Calibri"/>
              <a:cs typeface="Calibri"/>
            </a:endParaRPr>
          </a:p>
          <a:p>
            <a:pPr marL="298450" indent="-28575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521334" algn="l"/>
                <a:tab pos="521970" algn="l"/>
              </a:tabLst>
            </a:pPr>
            <a:endParaRPr lang="en-US" sz="1600" spc="-25" dirty="0">
              <a:latin typeface="Calibri"/>
              <a:cs typeface="Calibri"/>
            </a:endParaRPr>
          </a:p>
          <a:p>
            <a:pPr marL="298450" marR="5080" indent="-286385">
              <a:lnSpc>
                <a:spcPct val="103000"/>
              </a:lnSpc>
              <a:spcBef>
                <a:spcPts val="70"/>
              </a:spcBef>
              <a:buFont typeface="Arial" panose="020B0604020202020204" pitchFamily="34" charset="0"/>
              <a:buChar char="•"/>
              <a:tabLst>
                <a:tab pos="299085" algn="l"/>
              </a:tabLst>
            </a:pPr>
            <a:endParaRPr sz="1550" dirty="0">
              <a:latin typeface="Arial MT"/>
              <a:cs typeface="Arial M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81494" y="6128779"/>
            <a:ext cx="1744980" cy="492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0480" algn="r">
              <a:lnSpc>
                <a:spcPts val="1980"/>
              </a:lnSpc>
            </a:pPr>
            <a:fld id="{81D60167-4931-47E6-BA6A-407CBD079E47}" type="slidenum">
              <a:rPr sz="1700" spc="10" dirty="0">
                <a:latin typeface="Times New Roman"/>
                <a:cs typeface="Times New Roman"/>
              </a:rPr>
              <a:t>4</a:t>
            </a:fld>
            <a:endParaRPr sz="17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050" b="1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pic>
        <p:nvPicPr>
          <p:cNvPr id="4" name="object 7">
            <a:extLst>
              <a:ext uri="{FF2B5EF4-FFF2-40B4-BE49-F238E27FC236}">
                <a16:creationId xmlns:a16="http://schemas.microsoft.com/office/drawing/2014/main" id="{65E141DD-B092-8250-9EF4-BE9FE502224D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9832"/>
            <a:ext cx="1066799" cy="132215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549789" y="406518"/>
            <a:ext cx="1931350" cy="509114"/>
          </a:xfrm>
          <a:prstGeom prst="rect">
            <a:avLst/>
          </a:prstGeom>
        </p:spPr>
        <p:txBody>
          <a:bodyPr vert="horz" wrap="square" lIns="0" tIns="16510" rIns="0" bIns="0" rtlCol="0" anchor="t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pc="-5" dirty="0">
                <a:latin typeface="Arial MT"/>
              </a:rPr>
              <a:t>Objective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6085" y="71437"/>
            <a:ext cx="1143000" cy="1179277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881494" y="6128779"/>
            <a:ext cx="1744980" cy="492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0480" algn="r">
              <a:lnSpc>
                <a:spcPts val="1980"/>
              </a:lnSpc>
            </a:pPr>
            <a:fld id="{81D60167-4931-47E6-BA6A-407CBD079E47}" type="slidenum">
              <a:rPr sz="1700" spc="10" dirty="0">
                <a:latin typeface="Times New Roman"/>
                <a:cs typeface="Times New Roman"/>
              </a:rPr>
              <a:t>5</a:t>
            </a:fld>
            <a:endParaRPr sz="17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050" b="1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B5E151C7-52F2-44FC-06FA-25EE148BF6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728" y="1132989"/>
            <a:ext cx="7492687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a device that enables individuals with Parkinson's disease and similar movement disorders to eat independently by counteracting involuntary hand tremors.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 real-time detection and response to tremors using sensors, microcontrollers, and servo motors for stable and accurate food delivery.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 a comfortable, ergonomic, and portable solution powered by a rechargeable battery to enhance the daily usability and quality of life for users. </a:t>
            </a:r>
          </a:p>
        </p:txBody>
      </p:sp>
      <p:pic>
        <p:nvPicPr>
          <p:cNvPr id="2" name="object 7">
            <a:extLst>
              <a:ext uri="{FF2B5EF4-FFF2-40B4-BE49-F238E27FC236}">
                <a16:creationId xmlns:a16="http://schemas.microsoft.com/office/drawing/2014/main" id="{AE9C6DB1-E263-0E01-9552-5DB441985A6E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2939" y="81269"/>
            <a:ext cx="1143000" cy="1198941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881494" y="6128779"/>
            <a:ext cx="1744980" cy="4921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30480" algn="r">
              <a:lnSpc>
                <a:spcPts val="1980"/>
              </a:lnSpc>
            </a:pPr>
            <a:fld id="{81D60167-4931-47E6-BA6A-407CBD079E47}" type="slidenum">
              <a:rPr sz="1700" spc="10" dirty="0">
                <a:latin typeface="Times New Roman"/>
                <a:cs typeface="Times New Roman"/>
              </a:rPr>
              <a:t>6</a:t>
            </a:fld>
            <a:endParaRPr sz="17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1050" b="1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sz="105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3DF7058-0BAD-D989-F723-85AD40909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592" y="571118"/>
            <a:ext cx="2193957" cy="492443"/>
          </a:xfrm>
        </p:spPr>
        <p:txBody>
          <a:bodyPr wrap="square" lIns="0" tIns="0" rIns="0" bIns="0" anchor="t">
            <a:spAutoFit/>
          </a:bodyPr>
          <a:lstStyle/>
          <a:p>
            <a:r>
              <a:rPr lang="en-US" dirty="0">
                <a:latin typeface="Arial MT"/>
              </a:rPr>
              <a:t>Motivation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134156-F700-DEAE-757C-893FD67DBAD0}"/>
              </a:ext>
            </a:extLst>
          </p:cNvPr>
          <p:cNvSpPr txBox="1"/>
          <p:nvPr/>
        </p:nvSpPr>
        <p:spPr>
          <a:xfrm>
            <a:off x="871696" y="1485631"/>
            <a:ext cx="7426659" cy="388673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056502-0C51-2C21-A30A-64E8EE585444}"/>
              </a:ext>
            </a:extLst>
          </p:cNvPr>
          <p:cNvSpPr txBox="1"/>
          <p:nvPr/>
        </p:nvSpPr>
        <p:spPr>
          <a:xfrm>
            <a:off x="920857" y="1925430"/>
            <a:ext cx="7390781" cy="40626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55600" indent="-342900">
              <a:lnSpc>
                <a:spcPct val="100000"/>
              </a:lnSpc>
              <a:buFont typeface="Wingdings" panose="05000000000000000000" pitchFamily="2" charset="2"/>
              <a:buChar char="Ø"/>
              <a:tabLst>
                <a:tab pos="521334" algn="l"/>
                <a:tab pos="521970" algn="l"/>
              </a:tabLst>
            </a:pPr>
            <a:r>
              <a:rPr lang="en-US" sz="2000" b="1" spc="-25" dirty="0">
                <a:latin typeface="Calibri"/>
                <a:cs typeface="Calibri"/>
              </a:rPr>
              <a:t>Addressing Patient Needs: </a:t>
            </a:r>
            <a:r>
              <a:rPr lang="en-US" sz="2000" spc="-25" dirty="0">
                <a:latin typeface="Calibri"/>
                <a:cs typeface="Calibri"/>
              </a:rPr>
              <a:t>Focus on the challenges faced by Parkinson’s patients during mealtime due to hand tremors.</a:t>
            </a:r>
          </a:p>
          <a:p>
            <a:pPr marL="355600" indent="-342900">
              <a:lnSpc>
                <a:spcPct val="100000"/>
              </a:lnSpc>
              <a:buFont typeface="Wingdings" panose="05000000000000000000" pitchFamily="2" charset="2"/>
              <a:buChar char="Ø"/>
              <a:tabLst>
                <a:tab pos="521334" algn="l"/>
                <a:tab pos="521970" algn="l"/>
              </a:tabLst>
            </a:pPr>
            <a:r>
              <a:rPr lang="en-US" sz="2000" b="1" spc="-25" dirty="0">
                <a:latin typeface="Calibri"/>
                <a:cs typeface="Calibri"/>
              </a:rPr>
              <a:t>Improving Quality of Life: </a:t>
            </a:r>
            <a:r>
              <a:rPr lang="en-US" sz="2000" spc="-25" dirty="0">
                <a:latin typeface="Calibri"/>
                <a:cs typeface="Calibri"/>
              </a:rPr>
              <a:t>Aim to enhance independence and dignity for users while eating.</a:t>
            </a:r>
          </a:p>
          <a:p>
            <a:pPr marL="355600" indent="-342900">
              <a:lnSpc>
                <a:spcPct val="100000"/>
              </a:lnSpc>
              <a:buFont typeface="Wingdings" panose="05000000000000000000" pitchFamily="2" charset="2"/>
              <a:buChar char="Ø"/>
              <a:tabLst>
                <a:tab pos="521334" algn="l"/>
                <a:tab pos="521970" algn="l"/>
              </a:tabLst>
            </a:pPr>
            <a:r>
              <a:rPr lang="en-US" sz="2000" b="1" spc="-25" dirty="0">
                <a:latin typeface="Calibri"/>
                <a:cs typeface="Calibri"/>
              </a:rPr>
              <a:t>Technological Exploration: </a:t>
            </a:r>
            <a:r>
              <a:rPr lang="en-US" sz="2000" spc="-25" dirty="0">
                <a:latin typeface="Calibri"/>
                <a:cs typeface="Calibri"/>
              </a:rPr>
              <a:t>Explore the application of IoT and sensor technologies in creating a low-cost solution.</a:t>
            </a:r>
          </a:p>
          <a:p>
            <a:pPr marL="355600" indent="-342900">
              <a:lnSpc>
                <a:spcPct val="100000"/>
              </a:lnSpc>
              <a:buFont typeface="Wingdings" panose="05000000000000000000" pitchFamily="2" charset="2"/>
              <a:buChar char="Ø"/>
              <a:tabLst>
                <a:tab pos="521334" algn="l"/>
                <a:tab pos="521970" algn="l"/>
              </a:tabLst>
            </a:pPr>
            <a:r>
              <a:rPr lang="en-US" sz="2000" b="1" spc="-25" dirty="0">
                <a:latin typeface="Calibri"/>
                <a:cs typeface="Calibri"/>
              </a:rPr>
              <a:t>Hands-On Learning: </a:t>
            </a:r>
            <a:r>
              <a:rPr lang="en-US" sz="2000" spc="-25" dirty="0">
                <a:latin typeface="Calibri"/>
                <a:cs typeface="Calibri"/>
              </a:rPr>
              <a:t>Gain practical experience in engineering, design, and prototype development.</a:t>
            </a:r>
          </a:p>
          <a:p>
            <a:pPr marL="355600" indent="-342900">
              <a:lnSpc>
                <a:spcPct val="100000"/>
              </a:lnSpc>
              <a:buFont typeface="Wingdings" panose="05000000000000000000" pitchFamily="2" charset="2"/>
              <a:buChar char="Ø"/>
              <a:tabLst>
                <a:tab pos="521334" algn="l"/>
                <a:tab pos="521970" algn="l"/>
              </a:tabLst>
            </a:pPr>
            <a:r>
              <a:rPr lang="en-US" sz="2000" b="1" spc="-25" dirty="0">
                <a:latin typeface="Calibri"/>
                <a:cs typeface="Calibri"/>
              </a:rPr>
              <a:t>Empowerment Through Innovation: </a:t>
            </a:r>
            <a:r>
              <a:rPr lang="en-US" sz="2000" spc="-25" dirty="0">
                <a:latin typeface="Calibri"/>
                <a:cs typeface="Calibri"/>
              </a:rPr>
              <a:t>Demonstrate the potential of affordable assistive devices to make a meaningful impact in healthcare.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sz="2000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3" name="object 7">
            <a:extLst>
              <a:ext uri="{FF2B5EF4-FFF2-40B4-BE49-F238E27FC236}">
                <a16:creationId xmlns:a16="http://schemas.microsoft.com/office/drawing/2014/main" id="{2050C5B4-0319-EABA-6FA0-157D5715866D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19664"/>
            <a:ext cx="1066799" cy="132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822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BCD5B-EBA3-E3A9-AA13-CD3106096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0D1DFDB2-C0B9-12A0-B27E-1CE2C54100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17252" y="328931"/>
            <a:ext cx="2617788" cy="1493999"/>
          </a:xfrm>
          <a:prstGeom prst="rect">
            <a:avLst/>
          </a:prstGeom>
        </p:spPr>
        <p:txBody>
          <a:bodyPr vert="horz" wrap="square" lIns="0" tIns="16510" rIns="0" bIns="0" rtlCol="0" anchor="t">
            <a:spAutoFit/>
          </a:bodyPr>
          <a:lstStyle/>
          <a:p>
            <a:pPr marL="12700">
              <a:spcBef>
                <a:spcPts val="130"/>
              </a:spcBef>
            </a:pPr>
            <a:r>
              <a:rPr lang="en-US" spc="-20" dirty="0">
                <a:latin typeface="Arial MT"/>
              </a:rPr>
              <a:t>Components</a:t>
            </a:r>
            <a:br>
              <a:rPr lang="en-US" sz="2800" spc="-20" dirty="0"/>
            </a:br>
            <a:br>
              <a:rPr lang="en-US" spc="-20" dirty="0"/>
            </a:br>
            <a:endParaRPr lang="en-US" spc="-20" dirty="0"/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07E00A90-23F3-ABDB-F940-967FF235CC9A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075" y="142875"/>
            <a:ext cx="1143000" cy="1066800"/>
          </a:xfrm>
          <a:prstGeom prst="rect">
            <a:avLst/>
          </a:prstGeom>
        </p:spPr>
      </p:pic>
      <p:sp>
        <p:nvSpPr>
          <p:cNvPr id="6" name="object 6">
            <a:extLst>
              <a:ext uri="{FF2B5EF4-FFF2-40B4-BE49-F238E27FC236}">
                <a16:creationId xmlns:a16="http://schemas.microsoft.com/office/drawing/2014/main" id="{D374BA21-C9F6-24DD-D06F-9B8F735A3256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286034-B100-6F64-869D-F89F2EA96B33}"/>
              </a:ext>
            </a:extLst>
          </p:cNvPr>
          <p:cNvSpPr txBox="1"/>
          <p:nvPr/>
        </p:nvSpPr>
        <p:spPr>
          <a:xfrm>
            <a:off x="1362076" y="1574276"/>
            <a:ext cx="2309496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Arduino UNO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ea typeface="Calibri"/>
              <a:cs typeface="Calibri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Servo Motors</a:t>
            </a:r>
            <a:endParaRPr lang="en-US" sz="2000" dirty="0">
              <a:ea typeface="Calibri"/>
              <a:cs typeface="Calibri"/>
            </a:endParaRPr>
          </a:p>
          <a:p>
            <a:pPr algn="l"/>
            <a:r>
              <a:rPr lang="en-US" sz="2000" dirty="0">
                <a:ea typeface="Calibri"/>
                <a:cs typeface="Calibri"/>
              </a:rPr>
              <a:t>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Accelerometer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Gyroscope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ea typeface="Calibri"/>
              <a:cs typeface="Calibri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000" dirty="0"/>
              <a:t>Battery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ea typeface="Calibri"/>
              <a:cs typeface="Calibri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Jumper Wires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ea typeface="Calibri"/>
              <a:cs typeface="Calibri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Bread Board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B71C11-712A-B763-8806-238E5578ACD2}"/>
              </a:ext>
            </a:extLst>
          </p:cNvPr>
          <p:cNvSpPr txBox="1"/>
          <p:nvPr/>
        </p:nvSpPr>
        <p:spPr>
          <a:xfrm>
            <a:off x="8156169" y="6123107"/>
            <a:ext cx="6577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     7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A36360-6CDA-5802-2CD1-9C6CBC222F7D}"/>
              </a:ext>
            </a:extLst>
          </p:cNvPr>
          <p:cNvSpPr txBox="1"/>
          <p:nvPr/>
        </p:nvSpPr>
        <p:spPr>
          <a:xfrm>
            <a:off x="6783859" y="6413157"/>
            <a:ext cx="2743200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b="1" u="sng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lang="en-US"/>
          </a:p>
        </p:txBody>
      </p:sp>
      <p:pic>
        <p:nvPicPr>
          <p:cNvPr id="5" name="object 7">
            <a:extLst>
              <a:ext uri="{FF2B5EF4-FFF2-40B4-BE49-F238E27FC236}">
                <a16:creationId xmlns:a16="http://schemas.microsoft.com/office/drawing/2014/main" id="{57A59B16-8816-439F-0F7A-9848C40BB06F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410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C6569-DAAA-7C1B-B406-18A78F2F13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3AC895C-D04E-138C-E26C-B4E5A32B4AC4}"/>
              </a:ext>
            </a:extLst>
          </p:cNvPr>
          <p:cNvSpPr/>
          <p:nvPr/>
        </p:nvSpPr>
        <p:spPr>
          <a:xfrm>
            <a:off x="219075" y="2113935"/>
            <a:ext cx="2743198" cy="40803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3" name="object 3">
            <a:extLst>
              <a:ext uri="{FF2B5EF4-FFF2-40B4-BE49-F238E27FC236}">
                <a16:creationId xmlns:a16="http://schemas.microsoft.com/office/drawing/2014/main" id="{B272BDD6-AD04-9671-C6B3-0A1E4ED7932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075" y="142875"/>
            <a:ext cx="1143000" cy="1066800"/>
          </a:xfrm>
          <a:prstGeom prst="rect">
            <a:avLst/>
          </a:prstGeom>
        </p:spPr>
      </p:pic>
      <p:sp>
        <p:nvSpPr>
          <p:cNvPr id="6" name="object 6">
            <a:extLst>
              <a:ext uri="{FF2B5EF4-FFF2-40B4-BE49-F238E27FC236}">
                <a16:creationId xmlns:a16="http://schemas.microsoft.com/office/drawing/2014/main" id="{CEB3E750-A07C-8E7D-C872-2EB4783CF04D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2A3A7A-E4FB-11AD-FDF7-4A50DD71F0B2}"/>
              </a:ext>
            </a:extLst>
          </p:cNvPr>
          <p:cNvSpPr txBox="1"/>
          <p:nvPr/>
        </p:nvSpPr>
        <p:spPr>
          <a:xfrm>
            <a:off x="8156169" y="6123107"/>
            <a:ext cx="6577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     8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5E85F4-D9DD-EE83-1E11-5347FC65763C}"/>
              </a:ext>
            </a:extLst>
          </p:cNvPr>
          <p:cNvSpPr txBox="1"/>
          <p:nvPr/>
        </p:nvSpPr>
        <p:spPr>
          <a:xfrm>
            <a:off x="6783859" y="6413157"/>
            <a:ext cx="2743200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b="1" u="sng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lang="en-US"/>
          </a:p>
        </p:txBody>
      </p:sp>
      <p:pic>
        <p:nvPicPr>
          <p:cNvPr id="5" name="object 7">
            <a:extLst>
              <a:ext uri="{FF2B5EF4-FFF2-40B4-BE49-F238E27FC236}">
                <a16:creationId xmlns:a16="http://schemas.microsoft.com/office/drawing/2014/main" id="{892E1D98-2A3A-8D73-E3C7-30F9D5F1B020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512422B-A6A6-E99E-3B3D-3C299972B571}"/>
              </a:ext>
            </a:extLst>
          </p:cNvPr>
          <p:cNvSpPr/>
          <p:nvPr/>
        </p:nvSpPr>
        <p:spPr>
          <a:xfrm>
            <a:off x="3146323" y="2113934"/>
            <a:ext cx="2867485" cy="40803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IN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F79F205-D20E-5B53-D960-749EE4A73D6C}"/>
              </a:ext>
            </a:extLst>
          </p:cNvPr>
          <p:cNvSpPr/>
          <p:nvPr/>
        </p:nvSpPr>
        <p:spPr>
          <a:xfrm>
            <a:off x="6181725" y="2113934"/>
            <a:ext cx="2743200" cy="40803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9C5551-1C3C-2E96-298E-E798E2D46E6F}"/>
              </a:ext>
            </a:extLst>
          </p:cNvPr>
          <p:cNvSpPr/>
          <p:nvPr/>
        </p:nvSpPr>
        <p:spPr>
          <a:xfrm>
            <a:off x="442452" y="2266336"/>
            <a:ext cx="2369574" cy="1248694"/>
          </a:xfrm>
          <a:prstGeom prst="rect">
            <a:avLst/>
          </a:prstGeom>
          <a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C270B64-C73B-8E15-BF87-E30BA339EE21}"/>
              </a:ext>
            </a:extLst>
          </p:cNvPr>
          <p:cNvSpPr/>
          <p:nvPr/>
        </p:nvSpPr>
        <p:spPr>
          <a:xfrm>
            <a:off x="3662360" y="2266336"/>
            <a:ext cx="2168511" cy="1396180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BE3AD3-C1C1-5D5D-70A3-F1D8098D7D07}"/>
              </a:ext>
            </a:extLst>
          </p:cNvPr>
          <p:cNvSpPr/>
          <p:nvPr/>
        </p:nvSpPr>
        <p:spPr>
          <a:xfrm>
            <a:off x="6346908" y="2266336"/>
            <a:ext cx="2457224" cy="1162664"/>
          </a:xfrm>
          <a:prstGeom prst="rect">
            <a:avLst/>
          </a:prstGeom>
          <a:blipFill>
            <a:blip r:embed="rId8">
              <a:extLs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2D2079D-D928-4181-8BE0-280701E6C191}"/>
              </a:ext>
            </a:extLst>
          </p:cNvPr>
          <p:cNvSpPr txBox="1"/>
          <p:nvPr/>
        </p:nvSpPr>
        <p:spPr>
          <a:xfrm>
            <a:off x="442452" y="1543665"/>
            <a:ext cx="2212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/>
              <a:t>Arduino UNO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4AC451-E1FC-F718-D64A-96DFFCA2A255}"/>
              </a:ext>
            </a:extLst>
          </p:cNvPr>
          <p:cNvSpPr txBox="1"/>
          <p:nvPr/>
        </p:nvSpPr>
        <p:spPr>
          <a:xfrm>
            <a:off x="3323303" y="1538961"/>
            <a:ext cx="2507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/>
              <a:t>Micro 9g Servomotor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CDDD21-2DC0-CCFA-D5F9-EF1FDA74D90E}"/>
              </a:ext>
            </a:extLst>
          </p:cNvPr>
          <p:cNvSpPr txBox="1"/>
          <p:nvPr/>
        </p:nvSpPr>
        <p:spPr>
          <a:xfrm>
            <a:off x="6336677" y="1567812"/>
            <a:ext cx="2212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dirty="0"/>
              <a:t>MPU 6050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3306670-B82C-E35C-987A-8E8DE97AD40F}"/>
              </a:ext>
            </a:extLst>
          </p:cNvPr>
          <p:cNvSpPr txBox="1"/>
          <p:nvPr/>
        </p:nvSpPr>
        <p:spPr>
          <a:xfrm>
            <a:off x="312502" y="3515030"/>
            <a:ext cx="247215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The Arduino Uno is a widely used microcontroller board. It features an ATmega328P microcontroller and offers 14 digital input/output pins, 6 </a:t>
            </a:r>
            <a:r>
              <a:rPr lang="en-IN" sz="1400" dirty="0" err="1"/>
              <a:t>analog</a:t>
            </a:r>
            <a:r>
              <a:rPr lang="en-IN" sz="1400" dirty="0"/>
              <a:t> inputs, and a 16 MHz quartz crystal. These components make the Arduino Uno versatile and reliable, suitable for various projects requiring robust performance.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8C6673-A346-B399-C541-580426A9FBCA}"/>
              </a:ext>
            </a:extLst>
          </p:cNvPr>
          <p:cNvSpPr txBox="1"/>
          <p:nvPr/>
        </p:nvSpPr>
        <p:spPr>
          <a:xfrm>
            <a:off x="3313127" y="3626481"/>
            <a:ext cx="251774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Micro 9g servo FS90 is a small yet powerful servo motor capable of rotating approximately 180 degrees with a torque output of approximately 0.127 Nm. The motor has three pins in total: one for the signal (PWM), one for the input voltage, and one for ground, with an operating voltage of 4.8–6.0V.</a:t>
            </a:r>
            <a:endParaRPr lang="en-IN" sz="1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3F59383-FD5E-C973-F4DC-5473D67EF3D1}"/>
              </a:ext>
            </a:extLst>
          </p:cNvPr>
          <p:cNvSpPr txBox="1"/>
          <p:nvPr/>
        </p:nvSpPr>
        <p:spPr>
          <a:xfrm>
            <a:off x="6319817" y="3515030"/>
            <a:ext cx="246701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MPU6050 combines a three-axis gyroscope and a three-axis accelerometer on the same board, along with an onboard Digital Motion Processor. With the gyroscope and accelerometer, which are triple-axis Micro Electrical Mechanical Systems (MEMS), it can provide information about the board's angular position and acceleration.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356102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D4FF5-B923-25C1-2FB3-BBBFB2BEA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>
            <a:extLst>
              <a:ext uri="{FF2B5EF4-FFF2-40B4-BE49-F238E27FC236}">
                <a16:creationId xmlns:a16="http://schemas.microsoft.com/office/drawing/2014/main" id="{0C2458C7-493A-F30B-A633-A6ADF00E7336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19075" y="142875"/>
            <a:ext cx="1143000" cy="1066800"/>
          </a:xfrm>
          <a:prstGeom prst="rect">
            <a:avLst/>
          </a:prstGeom>
        </p:spPr>
      </p:pic>
      <p:sp>
        <p:nvSpPr>
          <p:cNvPr id="6" name="object 6">
            <a:extLst>
              <a:ext uri="{FF2B5EF4-FFF2-40B4-BE49-F238E27FC236}">
                <a16:creationId xmlns:a16="http://schemas.microsoft.com/office/drawing/2014/main" id="{5ECE42E4-FB17-5EFB-1370-5436BADBA17E}"/>
              </a:ext>
            </a:extLst>
          </p:cNvPr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b="1" spc="5">
                <a:latin typeface="Times New Roman"/>
                <a:cs typeface="Times New Roman"/>
              </a:rPr>
              <a:t>BVRIT</a:t>
            </a:r>
            <a:r>
              <a:rPr b="1" spc="-50">
                <a:latin typeface="Times New Roman"/>
                <a:cs typeface="Times New Roman"/>
              </a:rPr>
              <a:t> </a:t>
            </a:r>
            <a:r>
              <a:rPr b="1" spc="5">
                <a:latin typeface="Times New Roman"/>
                <a:cs typeface="Times New Roman"/>
              </a:rPr>
              <a:t>HYDERABAD</a:t>
            </a:r>
            <a:r>
              <a:rPr b="1" spc="-20">
                <a:latin typeface="Times New Roman"/>
                <a:cs typeface="Times New Roman"/>
              </a:rPr>
              <a:t> </a:t>
            </a:r>
            <a:r>
              <a:t>College</a:t>
            </a:r>
            <a:r>
              <a:rPr spc="-20"/>
              <a:t> </a:t>
            </a:r>
            <a:r>
              <a:rPr spc="25"/>
              <a:t>of</a:t>
            </a:r>
            <a:r>
              <a:rPr spc="-45"/>
              <a:t> </a:t>
            </a:r>
            <a:r>
              <a:rPr spc="-5"/>
              <a:t>Engineering</a:t>
            </a:r>
            <a:r>
              <a:rPr spc="-10"/>
              <a:t> </a:t>
            </a:r>
            <a:r>
              <a:rPr spc="-5"/>
              <a:t>for</a:t>
            </a:r>
            <a:r>
              <a:rPr spc="30"/>
              <a:t> </a:t>
            </a:r>
            <a:r>
              <a:t>Women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24C2B9-7DB5-00AB-A1CE-812497FB19B5}"/>
              </a:ext>
            </a:extLst>
          </p:cNvPr>
          <p:cNvSpPr txBox="1"/>
          <p:nvPr/>
        </p:nvSpPr>
        <p:spPr>
          <a:xfrm>
            <a:off x="8156169" y="6123107"/>
            <a:ext cx="6577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cs typeface="Calibri"/>
              </a:rPr>
              <a:t>     8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C234DE-8988-DB50-8260-169F4476D777}"/>
              </a:ext>
            </a:extLst>
          </p:cNvPr>
          <p:cNvSpPr txBox="1"/>
          <p:nvPr/>
        </p:nvSpPr>
        <p:spPr>
          <a:xfrm>
            <a:off x="6783859" y="6413157"/>
            <a:ext cx="2743200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50" b="1" u="sng">
                <a:solidFill>
                  <a:srgbClr val="585858"/>
                </a:solidFill>
                <a:latin typeface="Times New Roman"/>
                <a:cs typeface="Times New Roman"/>
                <a:hlinkClick r:id="rId3"/>
              </a:rPr>
              <a:t>www.bvrithyderabad.edu.in</a:t>
            </a:r>
            <a:endParaRPr lang="en-US"/>
          </a:p>
        </p:txBody>
      </p:sp>
      <p:pic>
        <p:nvPicPr>
          <p:cNvPr id="5" name="object 7">
            <a:extLst>
              <a:ext uri="{FF2B5EF4-FFF2-40B4-BE49-F238E27FC236}">
                <a16:creationId xmlns:a16="http://schemas.microsoft.com/office/drawing/2014/main" id="{BA023BEB-7FAD-9B6F-1AB6-D76C26297DDE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3427DC58-DFBE-7CF9-1A22-6426C4F49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9458" y="337267"/>
            <a:ext cx="3805083" cy="492443"/>
          </a:xfrm>
        </p:spPr>
        <p:txBody>
          <a:bodyPr/>
          <a:lstStyle/>
          <a:p>
            <a:r>
              <a:rPr lang="en-IN" dirty="0">
                <a:latin typeface="Arial MT"/>
              </a:rPr>
              <a:t>Schematic Diagram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70E6F3-3F8F-A8D4-215D-26BFEDF18A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48" y="1759974"/>
            <a:ext cx="7934633" cy="349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791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85858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534</TotalTime>
  <Words>1215</Words>
  <Application>Microsoft Office PowerPoint</Application>
  <PresentationFormat>On-screen Show (4:3)</PresentationFormat>
  <Paragraphs>155</Paragraphs>
  <Slides>18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Arial MT</vt:lpstr>
      <vt:lpstr>Calibri</vt:lpstr>
      <vt:lpstr>Times New Roman</vt:lpstr>
      <vt:lpstr>Wingdings</vt:lpstr>
      <vt:lpstr>Office Theme</vt:lpstr>
      <vt:lpstr>BVRIT HYDERABAD College of Engineering for Women</vt:lpstr>
      <vt:lpstr>Contents</vt:lpstr>
      <vt:lpstr>Abstract</vt:lpstr>
      <vt:lpstr>Introduction</vt:lpstr>
      <vt:lpstr>Objective</vt:lpstr>
      <vt:lpstr>Motivation</vt:lpstr>
      <vt:lpstr>Components  </vt:lpstr>
      <vt:lpstr>PowerPoint Presentation</vt:lpstr>
      <vt:lpstr>Schematic Diagram</vt:lpstr>
      <vt:lpstr>Working Principle  </vt:lpstr>
      <vt:lpstr>Flow chart</vt:lpstr>
      <vt:lpstr>Result</vt:lpstr>
      <vt:lpstr>Hardware Result</vt:lpstr>
      <vt:lpstr>PowerPoint Presentation</vt:lpstr>
      <vt:lpstr>PowerPoint Presentation</vt:lpstr>
      <vt:lpstr>Conclusion  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Rishitha K</dc:creator>
  <cp:lastModifiedBy>Rishitha Kandhari</cp:lastModifiedBy>
  <cp:revision>166</cp:revision>
  <dcterms:created xsi:type="dcterms:W3CDTF">2024-10-27T14:58:28Z</dcterms:created>
  <dcterms:modified xsi:type="dcterms:W3CDTF">2025-01-27T15:44:32Z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2024-10-27T00:00:00Z</vt:filetime>
  </property>
  <property fmtid="{D5CDD505-2E9C-101B-9397-08002B2CF9AE}" pid="3" name="LastSaved">
    <vt:filetime>2024-10-27T00:00:00Z</vt:filetime>
  </property>
</Properties>
</file>